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4b369ba3fc4c44c0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1" r:id="rId5"/>
    <p:sldId id="264" r:id="rId6"/>
    <p:sldId id="263" r:id="rId7"/>
    <p:sldId id="258" r:id="rId8"/>
    <p:sldId id="260" r:id="rId9"/>
    <p:sldId id="261" r:id="rId10"/>
    <p:sldId id="270" r:id="rId11"/>
    <p:sldId id="262" r:id="rId12"/>
    <p:sldId id="259" r:id="rId13"/>
    <p:sldId id="265" r:id="rId14"/>
    <p:sldId id="266" r:id="rId15"/>
    <p:sldId id="268" r:id="rId16"/>
    <p:sldId id="278" r:id="rId17"/>
    <p:sldId id="276" r:id="rId18"/>
    <p:sldId id="274" r:id="rId19"/>
    <p:sldId id="277" r:id="rId20"/>
    <p:sldId id="279" r:id="rId21"/>
    <p:sldId id="272" r:id="rId22"/>
    <p:sldId id="26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61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0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75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75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43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72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89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9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92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F587B-DA96-4B33-9C3E-ED6B8F1FD0B6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6D57-8719-45D4-8C88-28801C2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77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5.png"/><Relationship Id="rId7" Type="http://schemas.openxmlformats.org/officeDocument/2006/relationships/image" Target="../media/image17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200.png"/><Relationship Id="rId4" Type="http://schemas.openxmlformats.org/officeDocument/2006/relationships/image" Target="../media/image5.png"/><Relationship Id="rId9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5.png"/><Relationship Id="rId7" Type="http://schemas.openxmlformats.org/officeDocument/2006/relationships/image" Target="../media/image1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Recent advances in </a:t>
            </a:r>
            <a:br>
              <a:rPr lang="en-US" altLang="zh-CN" dirty="0"/>
            </a:br>
            <a:r>
              <a:rPr lang="en-US" altLang="zh-CN" dirty="0"/>
              <a:t>domain adaptive </a:t>
            </a:r>
            <a:br>
              <a:rPr lang="en-US" altLang="zh-CN" dirty="0"/>
            </a:br>
            <a:r>
              <a:rPr lang="en-US" altLang="zh-CN" dirty="0"/>
              <a:t>semantic segmentation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Haoran</a:t>
            </a:r>
            <a:r>
              <a:rPr lang="en-US" altLang="zh-CN" dirty="0" smtClean="0"/>
              <a:t> 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5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domain gap reduction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Aligning features from different domains by adversarial training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752" y="2661316"/>
            <a:ext cx="6742495" cy="33124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5890" y="6093897"/>
            <a:ext cx="290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feature level </a:t>
            </a:r>
            <a:r>
              <a:rPr lang="en-US" altLang="zh-CN"/>
              <a:t>+ output </a:t>
            </a:r>
            <a:r>
              <a:rPr lang="en-US" altLang="zh-CN" dirty="0"/>
              <a:t>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3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domain gap reduction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 Fine-tuning trained model with target data and pseudo labels iteratively </a:t>
            </a: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429164" y="2844800"/>
            <a:ext cx="1551708" cy="1580284"/>
            <a:chOff x="838198" y="2700690"/>
            <a:chExt cx="3271984" cy="35967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2700690"/>
              <a:ext cx="3271981" cy="17983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499083"/>
              <a:ext cx="3271983" cy="1798394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4830618" y="3749047"/>
            <a:ext cx="2530763" cy="137621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Segmentation</a:t>
            </a:r>
          </a:p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model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64" y="4775199"/>
            <a:ext cx="1548394" cy="7001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64" y="5475332"/>
            <a:ext cx="1551708" cy="701631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736" y="5475332"/>
            <a:ext cx="1551708" cy="701631"/>
          </a:xfrm>
          <a:prstGeom prst="rect">
            <a:avLst/>
          </a:prstGeom>
        </p:spPr>
      </p:pic>
      <p:cxnSp>
        <p:nvCxnSpPr>
          <p:cNvPr id="14" name="肘形连接符 13"/>
          <p:cNvCxnSpPr/>
          <p:nvPr/>
        </p:nvCxnSpPr>
        <p:spPr>
          <a:xfrm>
            <a:off x="3977558" y="3634942"/>
            <a:ext cx="853060" cy="5926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 flipV="1">
            <a:off x="3977558" y="4820155"/>
            <a:ext cx="853060" cy="6551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581736" y="3020291"/>
            <a:ext cx="1551708" cy="61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536130" y="3020291"/>
            <a:ext cx="164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Segmentation loss</a:t>
            </a:r>
            <a:endParaRPr lang="zh-CN" altLang="en-US" dirty="0"/>
          </a:p>
        </p:txBody>
      </p:sp>
      <p:cxnSp>
        <p:nvCxnSpPr>
          <p:cNvPr id="22" name="肘形连接符 21"/>
          <p:cNvCxnSpPr>
            <a:endCxn id="20" idx="1"/>
          </p:cNvCxnSpPr>
          <p:nvPr/>
        </p:nvCxnSpPr>
        <p:spPr>
          <a:xfrm flipV="1">
            <a:off x="7361381" y="3343457"/>
            <a:ext cx="1174749" cy="8840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>
            <a:off x="7361381" y="4861288"/>
            <a:ext cx="1220355" cy="728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138382" y="3284914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Source </a:t>
            </a:r>
          </a:p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138382" y="5179816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Target </a:t>
            </a:r>
          </a:p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12" idx="1"/>
            <a:endCxn id="10" idx="3"/>
          </p:cNvCxnSpPr>
          <p:nvPr/>
        </p:nvCxnSpPr>
        <p:spPr>
          <a:xfrm flipH="1">
            <a:off x="3980872" y="5826148"/>
            <a:ext cx="46008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0185688" y="5358969"/>
            <a:ext cx="1186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Target </a:t>
            </a:r>
          </a:p>
          <a:p>
            <a:pPr algn="ctr"/>
            <a:r>
              <a:rPr lang="en-US" altLang="zh-CN" dirty="0"/>
              <a:t>Pseudo labels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7974733" y="500270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predict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0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Motivation:</a:t>
            </a:r>
          </a:p>
          <a:p>
            <a:r>
              <a:rPr lang="en-US" altLang="zh-CN" dirty="0"/>
              <a:t>1. </a:t>
            </a:r>
            <a:r>
              <a:rPr lang="en-US" altLang="zh-CN" dirty="0" smtClean="0">
                <a:solidFill>
                  <a:srgbClr val="FF0000"/>
                </a:solidFill>
              </a:rPr>
              <a:t>Accurate </a:t>
            </a:r>
            <a:r>
              <a:rPr lang="en-US" altLang="zh-CN" dirty="0">
                <a:solidFill>
                  <a:srgbClr val="FF0000"/>
                </a:solidFill>
              </a:rPr>
              <a:t>explicit domain discrepancy measure is challenging </a:t>
            </a: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797230" y="3172981"/>
            <a:ext cx="8597540" cy="3003982"/>
            <a:chOff x="1102735" y="2990418"/>
            <a:chExt cx="10117932" cy="37623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735" y="3003550"/>
              <a:ext cx="4943475" cy="36957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92" y="2990418"/>
              <a:ext cx="5019675" cy="3762375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2747618" y="6306127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Colored by domains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12150" y="6306127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Colored by classes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42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Motivation:</a:t>
            </a:r>
          </a:p>
          <a:p>
            <a:r>
              <a:rPr lang="en-US" altLang="zh-CN" dirty="0"/>
              <a:t>1. </a:t>
            </a:r>
            <a:r>
              <a:rPr lang="en-US" altLang="zh-CN" dirty="0" smtClean="0"/>
              <a:t>Accurate </a:t>
            </a:r>
            <a:r>
              <a:rPr lang="en-US" altLang="zh-CN" dirty="0"/>
              <a:t>explicit domain discrepancy measure is challenging </a:t>
            </a:r>
          </a:p>
          <a:p>
            <a:r>
              <a:rPr lang="en-US" altLang="zh-CN" dirty="0"/>
              <a:t>2.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 smtClean="0">
                <a:solidFill>
                  <a:srgbClr val="FF0000"/>
                </a:solidFill>
              </a:rPr>
              <a:t>dversarial </a:t>
            </a:r>
            <a:r>
              <a:rPr lang="en-US" altLang="zh-CN" dirty="0">
                <a:solidFill>
                  <a:srgbClr val="FF0000"/>
                </a:solidFill>
              </a:rPr>
              <a:t>training proved effective for aligning the whole distribution, but is difficult to achieve class-specific alignment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81" y="3755095"/>
            <a:ext cx="6599237" cy="2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6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Motivation:</a:t>
            </a:r>
          </a:p>
          <a:p>
            <a:r>
              <a:rPr lang="en-US" altLang="zh-CN" dirty="0"/>
              <a:t>1. </a:t>
            </a:r>
            <a:r>
              <a:rPr lang="en-US" altLang="zh-CN" dirty="0" smtClean="0"/>
              <a:t>Accurate </a:t>
            </a:r>
            <a:r>
              <a:rPr lang="en-US" altLang="zh-CN" dirty="0"/>
              <a:t>explicit </a:t>
            </a:r>
            <a:r>
              <a:rPr lang="en-US" altLang="zh-CN" dirty="0" smtClean="0"/>
              <a:t>domain </a:t>
            </a:r>
            <a:r>
              <a:rPr lang="en-US" altLang="zh-CN" dirty="0"/>
              <a:t>discrepancy measure is challenging </a:t>
            </a:r>
          </a:p>
          <a:p>
            <a:r>
              <a:rPr lang="en-US" altLang="zh-CN" dirty="0"/>
              <a:t>2. </a:t>
            </a:r>
            <a:r>
              <a:rPr lang="en-US" altLang="zh-CN" dirty="0" smtClean="0"/>
              <a:t>Adversarial </a:t>
            </a:r>
            <a:r>
              <a:rPr lang="en-US" altLang="zh-CN" dirty="0"/>
              <a:t>training is effective for aligning the whole distribution, but is difficult to achieve class-specific alignment</a:t>
            </a:r>
          </a:p>
          <a:p>
            <a:r>
              <a:rPr lang="en-US" altLang="zh-CN" dirty="0"/>
              <a:t>3.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 smtClean="0">
                <a:solidFill>
                  <a:srgbClr val="FF0000"/>
                </a:solidFill>
              </a:rPr>
              <a:t>elf-training </a:t>
            </a:r>
            <a:r>
              <a:rPr lang="en-US" altLang="zh-CN" dirty="0">
                <a:solidFill>
                  <a:srgbClr val="FF0000"/>
                </a:solidFill>
              </a:rPr>
              <a:t>renders over-fitting problems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7429"/>
          </a:xfrm>
        </p:spPr>
        <p:txBody>
          <a:bodyPr/>
          <a:lstStyle/>
          <a:p>
            <a:r>
              <a:rPr lang="en-US" altLang="zh-CN" dirty="0"/>
              <a:t>Goal: Class-specific feature alignment by adversarial </a:t>
            </a:r>
            <a:r>
              <a:rPr lang="en-US" altLang="zh-CN" dirty="0" smtClean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5988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7429"/>
          </a:xfrm>
        </p:spPr>
        <p:txBody>
          <a:bodyPr/>
          <a:lstStyle/>
          <a:p>
            <a:r>
              <a:rPr lang="en-US" altLang="zh-CN" dirty="0"/>
              <a:t>Goal: Class-specific feature alignment by adversarial </a:t>
            </a:r>
            <a:r>
              <a:rPr lang="en-US" altLang="zh-CN" dirty="0" smtClean="0"/>
              <a:t>training</a:t>
            </a:r>
          </a:p>
          <a:p>
            <a:r>
              <a:rPr lang="en-US" altLang="zh-CN" dirty="0" smtClean="0"/>
              <a:t>Theoretical analysis: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229944" y="3067991"/>
                <a:ext cx="3576620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 smtClean="0"/>
                  <a:t>,</a:t>
                </a: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44" y="3067991"/>
                <a:ext cx="3576620" cy="391133"/>
              </a:xfrm>
              <a:prstGeom prst="rect">
                <a:avLst/>
              </a:prstGeom>
              <a:blipFill>
                <a:blip r:embed="rId2"/>
                <a:stretch>
                  <a:fillRect l="-1704" t="-4688" r="-2896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364135" y="3594061"/>
                <a:ext cx="6465424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35" y="3594061"/>
                <a:ext cx="6465424" cy="404213"/>
              </a:xfrm>
              <a:prstGeom prst="rect">
                <a:avLst/>
              </a:prstGeom>
              <a:blipFill>
                <a:blip r:embed="rId3"/>
                <a:stretch>
                  <a:fillRect l="-849" t="-757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202826" y="4137767"/>
                <a:ext cx="9635586" cy="1335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Which could be extended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1[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′]</m:t>
                                    </m:r>
                                  </m:e>
                                </m:nary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1[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′]</m:t>
                                    </m:r>
                                  </m:e>
                                </m:nary>
                              </m:e>
                            </m:d>
                          </m:fName>
                          <m:e/>
                        </m:func>
                      </m:e>
                    </m:func>
                  </m:oMath>
                </a14:m>
                <a:endParaRPr lang="en-US" altLang="zh-CN" b="0" dirty="0" smtClean="0"/>
              </a:p>
              <a:p>
                <a:r>
                  <a:rPr lang="en-US" altLang="zh-CN" dirty="0" smtClean="0"/>
                  <a:t>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sup</m:t>
                                </m:r>
                              </m:e>
                              <m:li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826" y="4137767"/>
                <a:ext cx="9635586" cy="1335943"/>
              </a:xfrm>
              <a:prstGeom prst="rect">
                <a:avLst/>
              </a:prstGeom>
              <a:blipFill>
                <a:blip r:embed="rId4"/>
                <a:stretch>
                  <a:fillRect l="-506" t="-27854" b="-493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9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7429"/>
          </a:xfrm>
        </p:spPr>
        <p:txBody>
          <a:bodyPr/>
          <a:lstStyle/>
          <a:p>
            <a:r>
              <a:rPr lang="en-US" altLang="zh-CN" dirty="0"/>
              <a:t>Goal: Class-specific feature alignment by adversarial </a:t>
            </a:r>
            <a:r>
              <a:rPr lang="en-US" altLang="zh-CN" dirty="0" smtClean="0"/>
              <a:t>training</a:t>
            </a:r>
          </a:p>
          <a:p>
            <a:r>
              <a:rPr lang="en-US" altLang="zh-CN" dirty="0" smtClean="0"/>
              <a:t>Utilizing </a:t>
            </a:r>
            <a:r>
              <a:rPr lang="en-US" altLang="zh-CN" dirty="0"/>
              <a:t>soft pseudo </a:t>
            </a:r>
            <a:r>
              <a:rPr lang="en-US" altLang="zh-CN" dirty="0" smtClean="0"/>
              <a:t>labels </a:t>
            </a:r>
            <a:r>
              <a:rPr lang="en-US" altLang="zh-CN" dirty="0"/>
              <a:t>to guide class-specific alignment</a:t>
            </a:r>
            <a:endParaRPr lang="zh-CN" altLang="en-US" dirty="0"/>
          </a:p>
        </p:txBody>
      </p:sp>
      <p:pic>
        <p:nvPicPr>
          <p:cNvPr id="38" name="图片 4">
            <a:extLst>
              <a:ext uri="{FF2B5EF4-FFF2-40B4-BE49-F238E27FC236}">
                <a16:creationId xmlns:a16="http://schemas.microsoft.com/office/drawing/2014/main" id="{E4604123-21E8-4999-9553-313D18980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55" y="3033929"/>
            <a:ext cx="1551707" cy="790142"/>
          </a:xfrm>
          <a:prstGeom prst="rect">
            <a:avLst/>
          </a:prstGeom>
        </p:spPr>
      </p:pic>
      <p:pic>
        <p:nvPicPr>
          <p:cNvPr id="40" name="图片 8">
            <a:extLst>
              <a:ext uri="{FF2B5EF4-FFF2-40B4-BE49-F238E27FC236}">
                <a16:creationId xmlns:a16="http://schemas.microsoft.com/office/drawing/2014/main" id="{636C921B-39C2-4780-9AF2-09FB3BFB6C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55" y="5306304"/>
            <a:ext cx="1548394" cy="70013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3866783-49B6-43F6-8828-77213DBDCA09}"/>
              </a:ext>
            </a:extLst>
          </p:cNvPr>
          <p:cNvGrpSpPr/>
          <p:nvPr/>
        </p:nvGrpSpPr>
        <p:grpSpPr>
          <a:xfrm>
            <a:off x="3992447" y="2971800"/>
            <a:ext cx="1109482" cy="914400"/>
            <a:chOff x="3454567" y="2971800"/>
            <a:chExt cx="1109482" cy="914400"/>
          </a:xfrm>
        </p:grpSpPr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6C2EC4B7-8410-4633-BA84-B9B229CAA3A2}"/>
                </a:ext>
              </a:extLst>
            </p:cNvPr>
            <p:cNvSpPr/>
            <p:nvPr/>
          </p:nvSpPr>
          <p:spPr>
            <a:xfrm flipH="1">
              <a:off x="4335449" y="3224963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328F899-889C-446E-A5DE-799345DFBAFD}"/>
                </a:ext>
              </a:extLst>
            </p:cNvPr>
            <p:cNvSpPr/>
            <p:nvPr/>
          </p:nvSpPr>
          <p:spPr>
            <a:xfrm flipH="1">
              <a:off x="42211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974FC3AA-AA93-4B97-8F6B-AACDDDC883B4}"/>
                </a:ext>
              </a:extLst>
            </p:cNvPr>
            <p:cNvSpPr/>
            <p:nvPr/>
          </p:nvSpPr>
          <p:spPr>
            <a:xfrm flipH="1">
              <a:off x="41068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39D93CD-D5B8-427D-9EBA-89C2B8B116E6}"/>
                </a:ext>
              </a:extLst>
            </p:cNvPr>
            <p:cNvSpPr/>
            <p:nvPr/>
          </p:nvSpPr>
          <p:spPr>
            <a:xfrm flipH="1">
              <a:off x="3938276" y="3178601"/>
              <a:ext cx="274320" cy="54864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8FA1D633-5BD0-4EB1-8F2B-867371B78003}"/>
                </a:ext>
              </a:extLst>
            </p:cNvPr>
            <p:cNvSpPr/>
            <p:nvPr/>
          </p:nvSpPr>
          <p:spPr>
            <a:xfrm flipH="1">
              <a:off x="3713276" y="3063240"/>
              <a:ext cx="365760" cy="73152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A2E6C676-E79C-4FE5-AD1A-A6F47AF9CF26}"/>
                </a:ext>
              </a:extLst>
            </p:cNvPr>
            <p:cNvSpPr/>
            <p:nvPr/>
          </p:nvSpPr>
          <p:spPr>
            <a:xfrm flipH="1">
              <a:off x="3454567" y="2971800"/>
              <a:ext cx="457200" cy="9144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77F65BC-61C2-4AD5-B9C4-F3CC03688E9C}"/>
              </a:ext>
            </a:extLst>
          </p:cNvPr>
          <p:cNvGrpSpPr/>
          <p:nvPr/>
        </p:nvGrpSpPr>
        <p:grpSpPr>
          <a:xfrm>
            <a:off x="3989184" y="5199170"/>
            <a:ext cx="1109482" cy="914400"/>
            <a:chOff x="3454567" y="2971800"/>
            <a:chExt cx="1109482" cy="914400"/>
          </a:xfrm>
        </p:grpSpPr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1C6AB5E3-BC24-4FD4-AD05-7FDCBF38183E}"/>
                </a:ext>
              </a:extLst>
            </p:cNvPr>
            <p:cNvSpPr/>
            <p:nvPr/>
          </p:nvSpPr>
          <p:spPr>
            <a:xfrm flipH="1">
              <a:off x="4335449" y="3224963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60C53AA3-D51B-44ED-A5B3-5DA26EAD2DC3}"/>
                </a:ext>
              </a:extLst>
            </p:cNvPr>
            <p:cNvSpPr/>
            <p:nvPr/>
          </p:nvSpPr>
          <p:spPr>
            <a:xfrm flipH="1">
              <a:off x="42211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16B56959-552E-42DC-9CA4-B560FCDEE195}"/>
                </a:ext>
              </a:extLst>
            </p:cNvPr>
            <p:cNvSpPr/>
            <p:nvPr/>
          </p:nvSpPr>
          <p:spPr>
            <a:xfrm flipH="1">
              <a:off x="41068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220E06BF-93C4-43F0-A565-0B85A33AFD03}"/>
                </a:ext>
              </a:extLst>
            </p:cNvPr>
            <p:cNvSpPr/>
            <p:nvPr/>
          </p:nvSpPr>
          <p:spPr>
            <a:xfrm flipH="1">
              <a:off x="3938276" y="3178601"/>
              <a:ext cx="274320" cy="54864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47022FFE-E4A0-4861-ABF9-720038F32837}"/>
                </a:ext>
              </a:extLst>
            </p:cNvPr>
            <p:cNvSpPr/>
            <p:nvPr/>
          </p:nvSpPr>
          <p:spPr>
            <a:xfrm flipH="1">
              <a:off x="3713276" y="3063240"/>
              <a:ext cx="365760" cy="73152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937665EF-C547-4F35-9B8B-6170AA9A4718}"/>
                </a:ext>
              </a:extLst>
            </p:cNvPr>
            <p:cNvSpPr/>
            <p:nvPr/>
          </p:nvSpPr>
          <p:spPr>
            <a:xfrm flipH="1">
              <a:off x="3454567" y="2971800"/>
              <a:ext cx="457200" cy="9144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 descr="DA">
            <a:extLst>
              <a:ext uri="{FF2B5EF4-FFF2-40B4-BE49-F238E27FC236}">
                <a16:creationId xmlns:a16="http://schemas.microsoft.com/office/drawing/2014/main" id="{7B881D1F-58D1-4127-A561-CB625130B4A4}"/>
              </a:ext>
            </a:extLst>
          </p:cNvPr>
          <p:cNvSpPr/>
          <p:nvPr/>
        </p:nvSpPr>
        <p:spPr>
          <a:xfrm>
            <a:off x="4290721" y="4333396"/>
            <a:ext cx="1613770" cy="552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Domain Discriminator</a:t>
            </a:r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52DDAE2D-4508-4347-A796-FC439AFC157A}"/>
              </a:ext>
            </a:extLst>
          </p:cNvPr>
          <p:cNvSpPr/>
          <p:nvPr/>
        </p:nvSpPr>
        <p:spPr>
          <a:xfrm flipH="1">
            <a:off x="5959932" y="3250174"/>
            <a:ext cx="228600" cy="457200"/>
          </a:xfrm>
          <a:prstGeom prst="cube">
            <a:avLst>
              <a:gd name="adj" fmla="val 52941"/>
            </a:avLst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1838975D-EF77-4916-AB10-05EBA500FB1A}"/>
              </a:ext>
            </a:extLst>
          </p:cNvPr>
          <p:cNvCxnSpPr>
            <a:stCxn id="38" idx="3"/>
          </p:cNvCxnSpPr>
          <p:nvPr/>
        </p:nvCxnSpPr>
        <p:spPr>
          <a:xfrm>
            <a:off x="3203362" y="3429000"/>
            <a:ext cx="789085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AF4A094-D031-4804-888C-E99187CD65E9}"/>
              </a:ext>
            </a:extLst>
          </p:cNvPr>
          <p:cNvCxnSpPr>
            <a:cxnSpLocks/>
          </p:cNvCxnSpPr>
          <p:nvPr/>
        </p:nvCxnSpPr>
        <p:spPr>
          <a:xfrm flipV="1">
            <a:off x="3203362" y="5680291"/>
            <a:ext cx="785822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FE35D21-7A07-4D1E-856F-B9D7071C8BBF}"/>
              </a:ext>
            </a:extLst>
          </p:cNvPr>
          <p:cNvCxnSpPr>
            <a:cxnSpLocks/>
            <a:stCxn id="46" idx="2"/>
            <a:endCxn id="59" idx="0"/>
          </p:cNvCxnSpPr>
          <p:nvPr/>
        </p:nvCxnSpPr>
        <p:spPr>
          <a:xfrm flipH="1">
            <a:off x="5097606" y="3548659"/>
            <a:ext cx="4323" cy="784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DE528D5-E910-4689-BBC6-E77650819AD0}"/>
              </a:ext>
            </a:extLst>
          </p:cNvPr>
          <p:cNvCxnSpPr>
            <a:cxnSpLocks/>
            <a:stCxn id="53" idx="1"/>
            <a:endCxn id="59" idx="2"/>
          </p:cNvCxnSpPr>
          <p:nvPr/>
        </p:nvCxnSpPr>
        <p:spPr>
          <a:xfrm flipV="1">
            <a:off x="5079462" y="4885808"/>
            <a:ext cx="18144" cy="756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0704B16B-6D2D-4141-895C-AB48994F3007}"/>
              </a:ext>
            </a:extLst>
          </p:cNvPr>
          <p:cNvCxnSpPr/>
          <p:nvPr/>
        </p:nvCxnSpPr>
        <p:spPr>
          <a:xfrm>
            <a:off x="5153826" y="3429000"/>
            <a:ext cx="789085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be 79">
            <a:extLst>
              <a:ext uri="{FF2B5EF4-FFF2-40B4-BE49-F238E27FC236}">
                <a16:creationId xmlns:a16="http://schemas.microsoft.com/office/drawing/2014/main" id="{7BE1B5C2-1C57-45A5-9CE4-936E33F72F25}"/>
              </a:ext>
            </a:extLst>
          </p:cNvPr>
          <p:cNvSpPr/>
          <p:nvPr/>
        </p:nvSpPr>
        <p:spPr>
          <a:xfrm flipH="1">
            <a:off x="5959932" y="5497411"/>
            <a:ext cx="228600" cy="457200"/>
          </a:xfrm>
          <a:prstGeom prst="cube">
            <a:avLst>
              <a:gd name="adj" fmla="val 52941"/>
            </a:avLst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3CED371-4637-4999-AF59-B22E207D8973}"/>
              </a:ext>
            </a:extLst>
          </p:cNvPr>
          <p:cNvCxnSpPr/>
          <p:nvPr/>
        </p:nvCxnSpPr>
        <p:spPr>
          <a:xfrm>
            <a:off x="5153826" y="5676237"/>
            <a:ext cx="789085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图片 4">
            <a:extLst>
              <a:ext uri="{FF2B5EF4-FFF2-40B4-BE49-F238E27FC236}">
                <a16:creationId xmlns:a16="http://schemas.microsoft.com/office/drawing/2014/main" id="{78C32013-1077-45C6-ADDF-B59D43FF9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90" y="3044014"/>
            <a:ext cx="1365902" cy="750746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EC2364B-64DF-42CF-9FCD-EDE806D08FBB}"/>
              </a:ext>
            </a:extLst>
          </p:cNvPr>
          <p:cNvCxnSpPr/>
          <p:nvPr/>
        </p:nvCxnSpPr>
        <p:spPr>
          <a:xfrm>
            <a:off x="4049486" y="3944419"/>
            <a:ext cx="0" cy="1095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A688204-960F-496E-AEF9-BA532E267472}"/>
              </a:ext>
            </a:extLst>
          </p:cNvPr>
          <p:cNvSpPr txBox="1"/>
          <p:nvPr/>
        </p:nvSpPr>
        <p:spPr>
          <a:xfrm>
            <a:off x="3132960" y="4299594"/>
            <a:ext cx="98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shared</a:t>
            </a:r>
          </a:p>
        </p:txBody>
      </p:sp>
      <p:pic>
        <p:nvPicPr>
          <p:cNvPr id="90" name="图片 11">
            <a:extLst>
              <a:ext uri="{FF2B5EF4-FFF2-40B4-BE49-F238E27FC236}">
                <a16:creationId xmlns:a16="http://schemas.microsoft.com/office/drawing/2014/main" id="{1111787F-2359-4211-A322-5A61EA1E3E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687" y="5411939"/>
            <a:ext cx="1551708" cy="70163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A0C89093-873B-4434-9511-A51218C0FFC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6200144" y="3419387"/>
            <a:ext cx="487446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572016EA-5530-48F7-BF41-1D08D56D0EEF}"/>
              </a:ext>
            </a:extLst>
          </p:cNvPr>
          <p:cNvCxnSpPr>
            <a:cxnSpLocks/>
          </p:cNvCxnSpPr>
          <p:nvPr/>
        </p:nvCxnSpPr>
        <p:spPr>
          <a:xfrm flipV="1">
            <a:off x="6200144" y="5656370"/>
            <a:ext cx="394543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2BA2F3A-1961-48BB-BD18-BD902484BF6B}"/>
                  </a:ext>
                </a:extLst>
              </p:cNvPr>
              <p:cNvSpPr/>
              <p:nvPr/>
            </p:nvSpPr>
            <p:spPr>
              <a:xfrm>
                <a:off x="8501851" y="3178601"/>
                <a:ext cx="1029850" cy="43134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2BA2F3A-1961-48BB-BD18-BD902484B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51" y="3178601"/>
                <a:ext cx="1029850" cy="4313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C9451301-4058-4585-967F-84A0E5B4CB1F}"/>
              </a:ext>
            </a:extLst>
          </p:cNvPr>
          <p:cNvCxnSpPr>
            <a:cxnSpLocks/>
            <a:endCxn id="97" idx="1"/>
          </p:cNvCxnSpPr>
          <p:nvPr/>
        </p:nvCxnSpPr>
        <p:spPr>
          <a:xfrm flipV="1">
            <a:off x="8053492" y="3394275"/>
            <a:ext cx="448359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8448820-F088-4A61-BDFA-D42F1614A76B}"/>
              </a:ext>
            </a:extLst>
          </p:cNvPr>
          <p:cNvCxnSpPr>
            <a:cxnSpLocks/>
            <a:stCxn id="102" idx="1"/>
            <a:endCxn id="97" idx="3"/>
          </p:cNvCxnSpPr>
          <p:nvPr/>
        </p:nvCxnSpPr>
        <p:spPr>
          <a:xfrm rot="10800000">
            <a:off x="9531702" y="3419387"/>
            <a:ext cx="375139" cy="0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4">
            <a:extLst>
              <a:ext uri="{FF2B5EF4-FFF2-40B4-BE49-F238E27FC236}">
                <a16:creationId xmlns:a16="http://schemas.microsoft.com/office/drawing/2014/main" id="{8A046FAE-174D-4A3E-AA64-D847ECBF1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840" y="3044014"/>
            <a:ext cx="1365902" cy="750746"/>
          </a:xfrm>
          <a:prstGeom prst="rect">
            <a:avLst/>
          </a:prstGeom>
        </p:spPr>
      </p:pic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A2C97EEA-0FD3-4F07-B911-A236C5D21B41}"/>
              </a:ext>
            </a:extLst>
          </p:cNvPr>
          <p:cNvCxnSpPr>
            <a:stCxn id="82" idx="2"/>
          </p:cNvCxnSpPr>
          <p:nvPr/>
        </p:nvCxnSpPr>
        <p:spPr>
          <a:xfrm rot="5400000">
            <a:off x="6302684" y="3396567"/>
            <a:ext cx="669664" cy="14660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194A078-B636-408C-B34F-C39CF5662046}"/>
              </a:ext>
            </a:extLst>
          </p:cNvPr>
          <p:cNvCxnSpPr>
            <a:stCxn id="90" idx="0"/>
          </p:cNvCxnSpPr>
          <p:nvPr/>
        </p:nvCxnSpPr>
        <p:spPr>
          <a:xfrm rot="16200000" flipV="1">
            <a:off x="6307407" y="4348805"/>
            <a:ext cx="658562" cy="14677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69463" y="3129755"/>
            <a:ext cx="97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Source image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74209" y="5353071"/>
            <a:ext cx="97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Target image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4664156" y="5962021"/>
            <a:ext cx="848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Feature maps</a:t>
            </a:r>
            <a:endParaRPr lang="zh-CN" altLang="en-US" sz="1600" dirty="0"/>
          </a:p>
        </p:txBody>
      </p:sp>
      <p:sp>
        <p:nvSpPr>
          <p:cNvPr id="61" name="文本框 60"/>
          <p:cNvSpPr txBox="1"/>
          <p:nvPr/>
        </p:nvSpPr>
        <p:spPr>
          <a:xfrm>
            <a:off x="7403581" y="3837204"/>
            <a:ext cx="115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Source Prediction</a:t>
            </a:r>
            <a:endParaRPr lang="zh-CN" altLang="en-US" sz="1600" dirty="0"/>
          </a:p>
        </p:txBody>
      </p:sp>
      <p:sp>
        <p:nvSpPr>
          <p:cNvPr id="64" name="文本框 63"/>
          <p:cNvSpPr txBox="1"/>
          <p:nvPr/>
        </p:nvSpPr>
        <p:spPr>
          <a:xfrm>
            <a:off x="9904161" y="2633246"/>
            <a:ext cx="136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Ground Truth</a:t>
            </a:r>
            <a:endParaRPr lang="zh-CN" altLang="en-US" sz="1600" dirty="0"/>
          </a:p>
        </p:txBody>
      </p:sp>
      <p:sp>
        <p:nvSpPr>
          <p:cNvPr id="65" name="文本框 64"/>
          <p:cNvSpPr txBox="1"/>
          <p:nvPr/>
        </p:nvSpPr>
        <p:spPr>
          <a:xfrm>
            <a:off x="6792478" y="6187358"/>
            <a:ext cx="115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Target Prediction</a:t>
            </a:r>
            <a:endParaRPr lang="zh-CN" altLang="en-US" sz="1600" dirty="0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90" y="3050658"/>
            <a:ext cx="1354290" cy="7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6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633D8-8286-4722-9B11-9DE13D61C824}"/>
              </a:ext>
            </a:extLst>
          </p:cNvPr>
          <p:cNvSpPr/>
          <p:nvPr/>
        </p:nvSpPr>
        <p:spPr>
          <a:xfrm>
            <a:off x="6327550" y="3018231"/>
            <a:ext cx="5546910" cy="32906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7429"/>
          </a:xfrm>
        </p:spPr>
        <p:txBody>
          <a:bodyPr>
            <a:normAutofit/>
          </a:bodyPr>
          <a:lstStyle/>
          <a:p>
            <a:r>
              <a:rPr lang="en-US" altLang="zh-CN" dirty="0"/>
              <a:t>Goal: Class-specific feature alignment by adversarial training</a:t>
            </a:r>
          </a:p>
          <a:p>
            <a:r>
              <a:rPr lang="en-US" altLang="zh-CN" dirty="0"/>
              <a:t>Utilizing </a:t>
            </a:r>
            <a:r>
              <a:rPr lang="en-US" altLang="zh-CN" dirty="0"/>
              <a:t>soft pseudo </a:t>
            </a:r>
            <a:r>
              <a:rPr lang="en-US" altLang="zh-CN" dirty="0"/>
              <a:t>labels to </a:t>
            </a:r>
            <a:r>
              <a:rPr lang="en-US" altLang="zh-CN" dirty="0" smtClean="0"/>
              <a:t>guide class-specific alignment</a:t>
            </a:r>
            <a:endParaRPr lang="zh-CN" altLang="en-US" dirty="0"/>
          </a:p>
        </p:txBody>
      </p:sp>
      <p:pic>
        <p:nvPicPr>
          <p:cNvPr id="38" name="图片 4">
            <a:extLst>
              <a:ext uri="{FF2B5EF4-FFF2-40B4-BE49-F238E27FC236}">
                <a16:creationId xmlns:a16="http://schemas.microsoft.com/office/drawing/2014/main" id="{E4604123-21E8-4999-9553-313D18980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55" y="3033929"/>
            <a:ext cx="1551707" cy="790142"/>
          </a:xfrm>
          <a:prstGeom prst="rect">
            <a:avLst/>
          </a:prstGeom>
        </p:spPr>
      </p:pic>
      <p:pic>
        <p:nvPicPr>
          <p:cNvPr id="40" name="图片 8">
            <a:extLst>
              <a:ext uri="{FF2B5EF4-FFF2-40B4-BE49-F238E27FC236}">
                <a16:creationId xmlns:a16="http://schemas.microsoft.com/office/drawing/2014/main" id="{636C921B-39C2-4780-9AF2-09FB3BFB6C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55" y="5306304"/>
            <a:ext cx="1548394" cy="70013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3866783-49B6-43F6-8828-77213DBDCA09}"/>
              </a:ext>
            </a:extLst>
          </p:cNvPr>
          <p:cNvGrpSpPr/>
          <p:nvPr/>
        </p:nvGrpSpPr>
        <p:grpSpPr>
          <a:xfrm>
            <a:off x="3992447" y="2971800"/>
            <a:ext cx="1109482" cy="914400"/>
            <a:chOff x="3454567" y="2971800"/>
            <a:chExt cx="1109482" cy="914400"/>
          </a:xfrm>
        </p:grpSpPr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6C2EC4B7-8410-4633-BA84-B9B229CAA3A2}"/>
                </a:ext>
              </a:extLst>
            </p:cNvPr>
            <p:cNvSpPr/>
            <p:nvPr/>
          </p:nvSpPr>
          <p:spPr>
            <a:xfrm flipH="1">
              <a:off x="4335449" y="3224963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328F899-889C-446E-A5DE-799345DFBAFD}"/>
                </a:ext>
              </a:extLst>
            </p:cNvPr>
            <p:cNvSpPr/>
            <p:nvPr/>
          </p:nvSpPr>
          <p:spPr>
            <a:xfrm flipH="1">
              <a:off x="42211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974FC3AA-AA93-4B97-8F6B-AACDDDC883B4}"/>
                </a:ext>
              </a:extLst>
            </p:cNvPr>
            <p:cNvSpPr/>
            <p:nvPr/>
          </p:nvSpPr>
          <p:spPr>
            <a:xfrm flipH="1">
              <a:off x="41068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39D93CD-D5B8-427D-9EBA-89C2B8B116E6}"/>
                </a:ext>
              </a:extLst>
            </p:cNvPr>
            <p:cNvSpPr/>
            <p:nvPr/>
          </p:nvSpPr>
          <p:spPr>
            <a:xfrm flipH="1">
              <a:off x="3938276" y="3178601"/>
              <a:ext cx="274320" cy="54864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8FA1D633-5BD0-4EB1-8F2B-867371B78003}"/>
                </a:ext>
              </a:extLst>
            </p:cNvPr>
            <p:cNvSpPr/>
            <p:nvPr/>
          </p:nvSpPr>
          <p:spPr>
            <a:xfrm flipH="1">
              <a:off x="3713276" y="3063240"/>
              <a:ext cx="365760" cy="73152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A2E6C676-E79C-4FE5-AD1A-A6F47AF9CF26}"/>
                </a:ext>
              </a:extLst>
            </p:cNvPr>
            <p:cNvSpPr/>
            <p:nvPr/>
          </p:nvSpPr>
          <p:spPr>
            <a:xfrm flipH="1">
              <a:off x="3454567" y="2971800"/>
              <a:ext cx="457200" cy="9144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77F65BC-61C2-4AD5-B9C4-F3CC03688E9C}"/>
              </a:ext>
            </a:extLst>
          </p:cNvPr>
          <p:cNvGrpSpPr/>
          <p:nvPr/>
        </p:nvGrpSpPr>
        <p:grpSpPr>
          <a:xfrm>
            <a:off x="3989184" y="5199170"/>
            <a:ext cx="1109482" cy="914400"/>
            <a:chOff x="3454567" y="2971800"/>
            <a:chExt cx="1109482" cy="914400"/>
          </a:xfrm>
        </p:grpSpPr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1C6AB5E3-BC24-4FD4-AD05-7FDCBF38183E}"/>
                </a:ext>
              </a:extLst>
            </p:cNvPr>
            <p:cNvSpPr/>
            <p:nvPr/>
          </p:nvSpPr>
          <p:spPr>
            <a:xfrm flipH="1">
              <a:off x="4335449" y="3224963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60C53AA3-D51B-44ED-A5B3-5DA26EAD2DC3}"/>
                </a:ext>
              </a:extLst>
            </p:cNvPr>
            <p:cNvSpPr/>
            <p:nvPr/>
          </p:nvSpPr>
          <p:spPr>
            <a:xfrm flipH="1">
              <a:off x="42211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16B56959-552E-42DC-9CA4-B560FCDEE195}"/>
                </a:ext>
              </a:extLst>
            </p:cNvPr>
            <p:cNvSpPr/>
            <p:nvPr/>
          </p:nvSpPr>
          <p:spPr>
            <a:xfrm flipH="1">
              <a:off x="41068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220E06BF-93C4-43F0-A565-0B85A33AFD03}"/>
                </a:ext>
              </a:extLst>
            </p:cNvPr>
            <p:cNvSpPr/>
            <p:nvPr/>
          </p:nvSpPr>
          <p:spPr>
            <a:xfrm flipH="1">
              <a:off x="3938276" y="3178601"/>
              <a:ext cx="274320" cy="54864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47022FFE-E4A0-4861-ABF9-720038F32837}"/>
                </a:ext>
              </a:extLst>
            </p:cNvPr>
            <p:cNvSpPr/>
            <p:nvPr/>
          </p:nvSpPr>
          <p:spPr>
            <a:xfrm flipH="1">
              <a:off x="3713276" y="3063240"/>
              <a:ext cx="365760" cy="73152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937665EF-C547-4F35-9B8B-6170AA9A4718}"/>
                </a:ext>
              </a:extLst>
            </p:cNvPr>
            <p:cNvSpPr/>
            <p:nvPr/>
          </p:nvSpPr>
          <p:spPr>
            <a:xfrm flipH="1">
              <a:off x="3454567" y="2971800"/>
              <a:ext cx="457200" cy="9144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 descr="DA">
            <a:extLst>
              <a:ext uri="{FF2B5EF4-FFF2-40B4-BE49-F238E27FC236}">
                <a16:creationId xmlns:a16="http://schemas.microsoft.com/office/drawing/2014/main" id="{7B881D1F-58D1-4127-A561-CB625130B4A4}"/>
              </a:ext>
            </a:extLst>
          </p:cNvPr>
          <p:cNvSpPr/>
          <p:nvPr/>
        </p:nvSpPr>
        <p:spPr>
          <a:xfrm>
            <a:off x="4290721" y="4333396"/>
            <a:ext cx="1613770" cy="552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Domain Discriminator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1838975D-EF77-4916-AB10-05EBA500FB1A}"/>
              </a:ext>
            </a:extLst>
          </p:cNvPr>
          <p:cNvCxnSpPr>
            <a:stCxn id="38" idx="3"/>
          </p:cNvCxnSpPr>
          <p:nvPr/>
        </p:nvCxnSpPr>
        <p:spPr>
          <a:xfrm>
            <a:off x="3203362" y="3429000"/>
            <a:ext cx="789085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AF4A094-D031-4804-888C-E99187CD65E9}"/>
              </a:ext>
            </a:extLst>
          </p:cNvPr>
          <p:cNvCxnSpPr>
            <a:cxnSpLocks/>
          </p:cNvCxnSpPr>
          <p:nvPr/>
        </p:nvCxnSpPr>
        <p:spPr>
          <a:xfrm flipV="1">
            <a:off x="3203362" y="5680291"/>
            <a:ext cx="785822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FE35D21-7A07-4D1E-856F-B9D7071C8BBF}"/>
              </a:ext>
            </a:extLst>
          </p:cNvPr>
          <p:cNvCxnSpPr>
            <a:cxnSpLocks/>
            <a:stCxn id="46" idx="2"/>
            <a:endCxn id="59" idx="0"/>
          </p:cNvCxnSpPr>
          <p:nvPr/>
        </p:nvCxnSpPr>
        <p:spPr>
          <a:xfrm flipH="1">
            <a:off x="5097606" y="3548659"/>
            <a:ext cx="4323" cy="784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DE528D5-E910-4689-BBC6-E77650819AD0}"/>
              </a:ext>
            </a:extLst>
          </p:cNvPr>
          <p:cNvCxnSpPr>
            <a:cxnSpLocks/>
            <a:stCxn id="53" idx="1"/>
            <a:endCxn id="59" idx="2"/>
          </p:cNvCxnSpPr>
          <p:nvPr/>
        </p:nvCxnSpPr>
        <p:spPr>
          <a:xfrm flipV="1">
            <a:off x="5079462" y="4885808"/>
            <a:ext cx="18144" cy="756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EC2364B-64DF-42CF-9FCD-EDE806D08FBB}"/>
              </a:ext>
            </a:extLst>
          </p:cNvPr>
          <p:cNvCxnSpPr/>
          <p:nvPr/>
        </p:nvCxnSpPr>
        <p:spPr>
          <a:xfrm>
            <a:off x="4049486" y="3944419"/>
            <a:ext cx="0" cy="1095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A688204-960F-496E-AEF9-BA532E267472}"/>
              </a:ext>
            </a:extLst>
          </p:cNvPr>
          <p:cNvSpPr txBox="1"/>
          <p:nvPr/>
        </p:nvSpPr>
        <p:spPr>
          <a:xfrm>
            <a:off x="3132960" y="4299594"/>
            <a:ext cx="98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shared</a:t>
            </a:r>
          </a:p>
        </p:txBody>
      </p:sp>
      <p:pic>
        <p:nvPicPr>
          <p:cNvPr id="90" name="图片 11">
            <a:extLst>
              <a:ext uri="{FF2B5EF4-FFF2-40B4-BE49-F238E27FC236}">
                <a16:creationId xmlns:a16="http://schemas.microsoft.com/office/drawing/2014/main" id="{1111787F-2359-4211-A322-5A61EA1E3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381" y="5480233"/>
            <a:ext cx="1354200" cy="612324"/>
          </a:xfrm>
          <a:prstGeom prst="rect">
            <a:avLst/>
          </a:prstGeom>
        </p:spPr>
      </p:pic>
      <p:pic>
        <p:nvPicPr>
          <p:cNvPr id="102" name="图片 4">
            <a:extLst>
              <a:ext uri="{FF2B5EF4-FFF2-40B4-BE49-F238E27FC236}">
                <a16:creationId xmlns:a16="http://schemas.microsoft.com/office/drawing/2014/main" id="{8A046FAE-174D-4A3E-AA64-D847ECBF1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381" y="3103401"/>
            <a:ext cx="1365902" cy="750746"/>
          </a:xfrm>
          <a:prstGeom prst="rect">
            <a:avLst/>
          </a:prstGeom>
        </p:spPr>
      </p:pic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A2C97EEA-0FD3-4F07-B911-A236C5D21B41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rot="5400000">
            <a:off x="9826881" y="4203598"/>
            <a:ext cx="69890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194A078-B636-408C-B34F-C39CF5662046}"/>
              </a:ext>
            </a:extLst>
          </p:cNvPr>
          <p:cNvCxnSpPr>
            <a:cxnSpLocks/>
            <a:stCxn id="90" idx="0"/>
            <a:endCxn id="74" idx="2"/>
          </p:cNvCxnSpPr>
          <p:nvPr/>
        </p:nvCxnSpPr>
        <p:spPr>
          <a:xfrm rot="5400000" flipH="1" flipV="1">
            <a:off x="9928413" y="5232315"/>
            <a:ext cx="495837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04D53E-7C6F-4B7B-AB12-B6D24624DBB1}"/>
              </a:ext>
            </a:extLst>
          </p:cNvPr>
          <p:cNvCxnSpPr/>
          <p:nvPr/>
        </p:nvCxnSpPr>
        <p:spPr>
          <a:xfrm flipV="1">
            <a:off x="5900041" y="2971800"/>
            <a:ext cx="410284" cy="1361596"/>
          </a:xfrm>
          <a:prstGeom prst="line">
            <a:avLst/>
          </a:prstGeom>
          <a:ln w="190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934728-9313-485A-B42D-C6805A20BAA3}"/>
              </a:ext>
            </a:extLst>
          </p:cNvPr>
          <p:cNvCxnSpPr>
            <a:cxnSpLocks/>
          </p:cNvCxnSpPr>
          <p:nvPr/>
        </p:nvCxnSpPr>
        <p:spPr>
          <a:xfrm>
            <a:off x="5930653" y="4884404"/>
            <a:ext cx="381506" cy="1424505"/>
          </a:xfrm>
          <a:prstGeom prst="line">
            <a:avLst/>
          </a:prstGeom>
          <a:ln w="190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be 60">
            <a:extLst>
              <a:ext uri="{FF2B5EF4-FFF2-40B4-BE49-F238E27FC236}">
                <a16:creationId xmlns:a16="http://schemas.microsoft.com/office/drawing/2014/main" id="{B1E1E900-59F2-42E1-92CC-D924DE1AF1F8}"/>
              </a:ext>
            </a:extLst>
          </p:cNvPr>
          <p:cNvSpPr/>
          <p:nvPr/>
        </p:nvSpPr>
        <p:spPr>
          <a:xfrm flipH="1">
            <a:off x="6682814" y="3803397"/>
            <a:ext cx="228600" cy="457200"/>
          </a:xfrm>
          <a:prstGeom prst="cube">
            <a:avLst>
              <a:gd name="adj" fmla="val 52941"/>
            </a:avLst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DB5A2B46-7C75-4A6F-98AE-AABE5DC25E7C}"/>
              </a:ext>
            </a:extLst>
          </p:cNvPr>
          <p:cNvSpPr/>
          <p:nvPr/>
        </p:nvSpPr>
        <p:spPr>
          <a:xfrm flipH="1">
            <a:off x="6682814" y="5076955"/>
            <a:ext cx="228600" cy="457200"/>
          </a:xfrm>
          <a:prstGeom prst="cube">
            <a:avLst>
              <a:gd name="adj" fmla="val 52941"/>
            </a:avLst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AFBC9EA-A4B8-4319-9EFA-EF101FA7D999}"/>
              </a:ext>
            </a:extLst>
          </p:cNvPr>
          <p:cNvSpPr/>
          <p:nvPr/>
        </p:nvSpPr>
        <p:spPr>
          <a:xfrm flipH="1">
            <a:off x="7698928" y="4233784"/>
            <a:ext cx="457200" cy="914400"/>
          </a:xfrm>
          <a:prstGeom prst="cube">
            <a:avLst>
              <a:gd name="adj" fmla="val 8319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CBB4E871-9C48-4EBB-AE1C-43A6B7B5FDE4}"/>
              </a:ext>
            </a:extLst>
          </p:cNvPr>
          <p:cNvSpPr/>
          <p:nvPr/>
        </p:nvSpPr>
        <p:spPr>
          <a:xfrm flipH="1">
            <a:off x="7478913" y="4256732"/>
            <a:ext cx="457200" cy="914400"/>
          </a:xfrm>
          <a:prstGeom prst="cube">
            <a:avLst>
              <a:gd name="adj" fmla="val 8319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E74491E2-165B-406B-A092-03BC9DEAAA72}"/>
              </a:ext>
            </a:extLst>
          </p:cNvPr>
          <p:cNvSpPr/>
          <p:nvPr/>
        </p:nvSpPr>
        <p:spPr>
          <a:xfrm flipH="1">
            <a:off x="7251724" y="4256732"/>
            <a:ext cx="457200" cy="914400"/>
          </a:xfrm>
          <a:prstGeom prst="cube">
            <a:avLst>
              <a:gd name="adj" fmla="val 8319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5BB4BC-28B1-45FD-AD48-C71A7A9D97AE}"/>
                  </a:ext>
                </a:extLst>
              </p:cNvPr>
              <p:cNvSpPr/>
              <p:nvPr/>
            </p:nvSpPr>
            <p:spPr>
              <a:xfrm>
                <a:off x="9661406" y="4553049"/>
                <a:ext cx="1029850" cy="43134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5BB4BC-28B1-45FD-AD48-C71A7A9D9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06" y="4553049"/>
                <a:ext cx="1029850" cy="4313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44D67C1-0352-4D00-8428-E0818FE37853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9160375" y="4768723"/>
            <a:ext cx="501031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80AB229-6B32-4E6A-AC35-1492B45DAFFB}"/>
              </a:ext>
            </a:extLst>
          </p:cNvPr>
          <p:cNvCxnSpPr>
            <a:cxnSpLocks/>
          </p:cNvCxnSpPr>
          <p:nvPr/>
        </p:nvCxnSpPr>
        <p:spPr>
          <a:xfrm>
            <a:off x="8156128" y="4768722"/>
            <a:ext cx="501031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425FA4-B9B3-4E04-8E0A-D9C0F4C983E8}"/>
              </a:ext>
            </a:extLst>
          </p:cNvPr>
          <p:cNvCxnSpPr/>
          <p:nvPr/>
        </p:nvCxnSpPr>
        <p:spPr>
          <a:xfrm>
            <a:off x="6911414" y="4110958"/>
            <a:ext cx="265473" cy="22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D3AA24-2B38-413B-9833-28DA952CF9A0}"/>
              </a:ext>
            </a:extLst>
          </p:cNvPr>
          <p:cNvCxnSpPr/>
          <p:nvPr/>
        </p:nvCxnSpPr>
        <p:spPr>
          <a:xfrm flipV="1">
            <a:off x="6911414" y="4984396"/>
            <a:ext cx="340310" cy="32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A2B453-1DED-4C92-9046-EF8077386B35}"/>
              </a:ext>
            </a:extLst>
          </p:cNvPr>
          <p:cNvSpPr txBox="1"/>
          <p:nvPr/>
        </p:nvSpPr>
        <p:spPr>
          <a:xfrm>
            <a:off x="10923493" y="3178601"/>
            <a:ext cx="106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Source </a:t>
            </a:r>
            <a:r>
              <a:rPr lang="en-US" sz="1400" b="1" dirty="0" smtClean="0"/>
              <a:t>prediction</a:t>
            </a:r>
            <a:endParaRPr lang="en-US" sz="1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F6DE21E-9EC0-4EB4-8538-1D7DC2742960}"/>
              </a:ext>
            </a:extLst>
          </p:cNvPr>
          <p:cNvSpPr txBox="1"/>
          <p:nvPr/>
        </p:nvSpPr>
        <p:spPr>
          <a:xfrm>
            <a:off x="10923494" y="5405971"/>
            <a:ext cx="107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Target </a:t>
            </a:r>
            <a:r>
              <a:rPr lang="en-US" altLang="zh-CN" sz="1400" b="1" dirty="0"/>
              <a:t>prediction</a:t>
            </a:r>
            <a:endParaRPr 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6C6CC-8810-46CE-8EC9-F6E070987970}"/>
              </a:ext>
            </a:extLst>
          </p:cNvPr>
          <p:cNvSpPr txBox="1"/>
          <p:nvPr/>
        </p:nvSpPr>
        <p:spPr>
          <a:xfrm>
            <a:off x="7641664" y="5334976"/>
            <a:ext cx="152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Class-aware discriminator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43E9F-5581-4BF4-8FCC-37F4F71B1B8C}"/>
              </a:ext>
            </a:extLst>
          </p:cNvPr>
          <p:cNvSpPr txBox="1"/>
          <p:nvPr/>
        </p:nvSpPr>
        <p:spPr>
          <a:xfrm>
            <a:off x="6438023" y="3302985"/>
            <a:ext cx="860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 maps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69463" y="3129755"/>
            <a:ext cx="97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Source image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674209" y="5353071"/>
            <a:ext cx="97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Target image</a:t>
            </a:r>
            <a:endParaRPr lang="zh-CN" altLang="en-US" dirty="0"/>
          </a:p>
        </p:txBody>
      </p:sp>
      <p:sp>
        <p:nvSpPr>
          <p:cNvPr id="66" name="Cube 68">
            <a:extLst>
              <a:ext uri="{FF2B5EF4-FFF2-40B4-BE49-F238E27FC236}">
                <a16:creationId xmlns:a16="http://schemas.microsoft.com/office/drawing/2014/main" id="{BAFBC9EA-A4B8-4319-9EFA-EF101FA7D999}"/>
              </a:ext>
            </a:extLst>
          </p:cNvPr>
          <p:cNvSpPr/>
          <p:nvPr/>
        </p:nvSpPr>
        <p:spPr>
          <a:xfrm flipH="1">
            <a:off x="8678168" y="4249724"/>
            <a:ext cx="580472" cy="914400"/>
          </a:xfrm>
          <a:prstGeom prst="cube">
            <a:avLst>
              <a:gd name="adj" fmla="val 55194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24">
                <a:extLst>
                  <a:ext uri="{FF2B5EF4-FFF2-40B4-BE49-F238E27FC236}">
                    <a16:creationId xmlns:a16="http://schemas.microsoft.com/office/drawing/2014/main" id="{08ED980B-3BEB-4C89-9DCC-A0718B1E0DDD}"/>
                  </a:ext>
                </a:extLst>
              </p:cNvPr>
              <p:cNvSpPr txBox="1"/>
              <p:nvPr/>
            </p:nvSpPr>
            <p:spPr>
              <a:xfrm>
                <a:off x="8962827" y="4096219"/>
                <a:ext cx="468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7" name="TextBox 24">
                <a:extLst>
                  <a:ext uri="{FF2B5EF4-FFF2-40B4-BE49-F238E27FC236}">
                    <a16:creationId xmlns:a16="http://schemas.microsoft.com/office/drawing/2014/main" id="{08ED980B-3BEB-4C89-9DCC-A0718B1E0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827" y="4096219"/>
                <a:ext cx="4685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08ED980B-3BEB-4C89-9DCC-A0718B1E0DDD}"/>
                  </a:ext>
                </a:extLst>
              </p:cNvPr>
              <p:cNvSpPr txBox="1"/>
              <p:nvPr/>
            </p:nvSpPr>
            <p:spPr>
              <a:xfrm>
                <a:off x="9136686" y="4707623"/>
                <a:ext cx="468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08ED980B-3BEB-4C89-9DCC-A0718B1E0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686" y="4707623"/>
                <a:ext cx="4685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24">
                <a:extLst>
                  <a:ext uri="{FF2B5EF4-FFF2-40B4-BE49-F238E27FC236}">
                    <a16:creationId xmlns:a16="http://schemas.microsoft.com/office/drawing/2014/main" id="{08ED980B-3BEB-4C89-9DCC-A0718B1E0DDD}"/>
                  </a:ext>
                </a:extLst>
              </p:cNvPr>
              <p:cNvSpPr txBox="1"/>
              <p:nvPr/>
            </p:nvSpPr>
            <p:spPr>
              <a:xfrm>
                <a:off x="8772440" y="5113184"/>
                <a:ext cx="7758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80" name="TextBox 24">
                <a:extLst>
                  <a:ext uri="{FF2B5EF4-FFF2-40B4-BE49-F238E27FC236}">
                    <a16:creationId xmlns:a16="http://schemas.microsoft.com/office/drawing/2014/main" id="{08ED980B-3BEB-4C89-9DCC-A0718B1E0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440" y="5113184"/>
                <a:ext cx="7758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44150" y="5997237"/>
                <a:ext cx="4101832" cy="780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150" y="5997237"/>
                <a:ext cx="4101832" cy="7805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图片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93" y="3104355"/>
            <a:ext cx="1354290" cy="7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4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633D8-8286-4722-9B11-9DE13D61C824}"/>
              </a:ext>
            </a:extLst>
          </p:cNvPr>
          <p:cNvSpPr/>
          <p:nvPr/>
        </p:nvSpPr>
        <p:spPr>
          <a:xfrm>
            <a:off x="6327550" y="3018231"/>
            <a:ext cx="5546910" cy="32906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7429"/>
          </a:xfrm>
        </p:spPr>
        <p:txBody>
          <a:bodyPr/>
          <a:lstStyle/>
          <a:p>
            <a:r>
              <a:rPr lang="en-US" altLang="zh-CN" dirty="0"/>
              <a:t>Goal: Class-specific feature alignment by adversarial training</a:t>
            </a:r>
          </a:p>
          <a:p>
            <a:r>
              <a:rPr lang="en-US" altLang="zh-CN" dirty="0"/>
              <a:t>Utilizing </a:t>
            </a:r>
            <a:r>
              <a:rPr lang="en-US" altLang="zh-CN" dirty="0"/>
              <a:t>soft pseudo </a:t>
            </a:r>
            <a:r>
              <a:rPr lang="en-US" altLang="zh-CN" dirty="0"/>
              <a:t>labels </a:t>
            </a:r>
            <a:r>
              <a:rPr lang="en-US" altLang="zh-CN" dirty="0" smtClean="0"/>
              <a:t>to </a:t>
            </a:r>
            <a:r>
              <a:rPr lang="en-US" altLang="zh-CN" dirty="0"/>
              <a:t>guide class-specific alignment</a:t>
            </a:r>
            <a:endParaRPr lang="zh-CN" altLang="en-US" b="1" dirty="0"/>
          </a:p>
        </p:txBody>
      </p:sp>
      <p:pic>
        <p:nvPicPr>
          <p:cNvPr id="38" name="图片 4">
            <a:extLst>
              <a:ext uri="{FF2B5EF4-FFF2-40B4-BE49-F238E27FC236}">
                <a16:creationId xmlns:a16="http://schemas.microsoft.com/office/drawing/2014/main" id="{E4604123-21E8-4999-9553-313D18980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55" y="3033929"/>
            <a:ext cx="1551707" cy="790142"/>
          </a:xfrm>
          <a:prstGeom prst="rect">
            <a:avLst/>
          </a:prstGeom>
        </p:spPr>
      </p:pic>
      <p:pic>
        <p:nvPicPr>
          <p:cNvPr id="40" name="图片 8">
            <a:extLst>
              <a:ext uri="{FF2B5EF4-FFF2-40B4-BE49-F238E27FC236}">
                <a16:creationId xmlns:a16="http://schemas.microsoft.com/office/drawing/2014/main" id="{636C921B-39C2-4780-9AF2-09FB3BFB6C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55" y="5306304"/>
            <a:ext cx="1548394" cy="70013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3866783-49B6-43F6-8828-77213DBDCA09}"/>
              </a:ext>
            </a:extLst>
          </p:cNvPr>
          <p:cNvGrpSpPr/>
          <p:nvPr/>
        </p:nvGrpSpPr>
        <p:grpSpPr>
          <a:xfrm>
            <a:off x="3992447" y="2971800"/>
            <a:ext cx="1109482" cy="914400"/>
            <a:chOff x="3454567" y="2971800"/>
            <a:chExt cx="1109482" cy="914400"/>
          </a:xfrm>
        </p:grpSpPr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6C2EC4B7-8410-4633-BA84-B9B229CAA3A2}"/>
                </a:ext>
              </a:extLst>
            </p:cNvPr>
            <p:cNvSpPr/>
            <p:nvPr/>
          </p:nvSpPr>
          <p:spPr>
            <a:xfrm flipH="1">
              <a:off x="4335449" y="3224963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328F899-889C-446E-A5DE-799345DFBAFD}"/>
                </a:ext>
              </a:extLst>
            </p:cNvPr>
            <p:cNvSpPr/>
            <p:nvPr/>
          </p:nvSpPr>
          <p:spPr>
            <a:xfrm flipH="1">
              <a:off x="42211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974FC3AA-AA93-4B97-8F6B-AACDDDC883B4}"/>
                </a:ext>
              </a:extLst>
            </p:cNvPr>
            <p:cNvSpPr/>
            <p:nvPr/>
          </p:nvSpPr>
          <p:spPr>
            <a:xfrm flipH="1">
              <a:off x="41068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39D93CD-D5B8-427D-9EBA-89C2B8B116E6}"/>
                </a:ext>
              </a:extLst>
            </p:cNvPr>
            <p:cNvSpPr/>
            <p:nvPr/>
          </p:nvSpPr>
          <p:spPr>
            <a:xfrm flipH="1">
              <a:off x="3938276" y="3178601"/>
              <a:ext cx="274320" cy="54864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8FA1D633-5BD0-4EB1-8F2B-867371B78003}"/>
                </a:ext>
              </a:extLst>
            </p:cNvPr>
            <p:cNvSpPr/>
            <p:nvPr/>
          </p:nvSpPr>
          <p:spPr>
            <a:xfrm flipH="1">
              <a:off x="3713276" y="3063240"/>
              <a:ext cx="365760" cy="73152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A2E6C676-E79C-4FE5-AD1A-A6F47AF9CF26}"/>
                </a:ext>
              </a:extLst>
            </p:cNvPr>
            <p:cNvSpPr/>
            <p:nvPr/>
          </p:nvSpPr>
          <p:spPr>
            <a:xfrm flipH="1">
              <a:off x="3454567" y="2971800"/>
              <a:ext cx="457200" cy="9144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77F65BC-61C2-4AD5-B9C4-F3CC03688E9C}"/>
              </a:ext>
            </a:extLst>
          </p:cNvPr>
          <p:cNvGrpSpPr/>
          <p:nvPr/>
        </p:nvGrpSpPr>
        <p:grpSpPr>
          <a:xfrm>
            <a:off x="3989184" y="5199170"/>
            <a:ext cx="1109482" cy="914400"/>
            <a:chOff x="3454567" y="2971800"/>
            <a:chExt cx="1109482" cy="914400"/>
          </a:xfrm>
        </p:grpSpPr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1C6AB5E3-BC24-4FD4-AD05-7FDCBF38183E}"/>
                </a:ext>
              </a:extLst>
            </p:cNvPr>
            <p:cNvSpPr/>
            <p:nvPr/>
          </p:nvSpPr>
          <p:spPr>
            <a:xfrm flipH="1">
              <a:off x="4335449" y="3224963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60C53AA3-D51B-44ED-A5B3-5DA26EAD2DC3}"/>
                </a:ext>
              </a:extLst>
            </p:cNvPr>
            <p:cNvSpPr/>
            <p:nvPr/>
          </p:nvSpPr>
          <p:spPr>
            <a:xfrm flipH="1">
              <a:off x="42211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16B56959-552E-42DC-9CA4-B560FCDEE195}"/>
                </a:ext>
              </a:extLst>
            </p:cNvPr>
            <p:cNvSpPr/>
            <p:nvPr/>
          </p:nvSpPr>
          <p:spPr>
            <a:xfrm flipH="1">
              <a:off x="4106849" y="3224321"/>
              <a:ext cx="228600" cy="4572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220E06BF-93C4-43F0-A565-0B85A33AFD03}"/>
                </a:ext>
              </a:extLst>
            </p:cNvPr>
            <p:cNvSpPr/>
            <p:nvPr/>
          </p:nvSpPr>
          <p:spPr>
            <a:xfrm flipH="1">
              <a:off x="3938276" y="3178601"/>
              <a:ext cx="274320" cy="54864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47022FFE-E4A0-4861-ABF9-720038F32837}"/>
                </a:ext>
              </a:extLst>
            </p:cNvPr>
            <p:cNvSpPr/>
            <p:nvPr/>
          </p:nvSpPr>
          <p:spPr>
            <a:xfrm flipH="1">
              <a:off x="3713276" y="3063240"/>
              <a:ext cx="365760" cy="73152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937665EF-C547-4F35-9B8B-6170AA9A4718}"/>
                </a:ext>
              </a:extLst>
            </p:cNvPr>
            <p:cNvSpPr/>
            <p:nvPr/>
          </p:nvSpPr>
          <p:spPr>
            <a:xfrm flipH="1">
              <a:off x="3454567" y="2971800"/>
              <a:ext cx="457200" cy="914400"/>
            </a:xfrm>
            <a:prstGeom prst="cube">
              <a:avLst>
                <a:gd name="adj" fmla="val 83199"/>
              </a:avLst>
            </a:prstGeom>
            <a:ln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 descr="DA">
            <a:extLst>
              <a:ext uri="{FF2B5EF4-FFF2-40B4-BE49-F238E27FC236}">
                <a16:creationId xmlns:a16="http://schemas.microsoft.com/office/drawing/2014/main" id="{7B881D1F-58D1-4127-A561-CB625130B4A4}"/>
              </a:ext>
            </a:extLst>
          </p:cNvPr>
          <p:cNvSpPr/>
          <p:nvPr/>
        </p:nvSpPr>
        <p:spPr>
          <a:xfrm>
            <a:off x="4290721" y="4333396"/>
            <a:ext cx="1613770" cy="552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Domain Discriminator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1838975D-EF77-4916-AB10-05EBA500FB1A}"/>
              </a:ext>
            </a:extLst>
          </p:cNvPr>
          <p:cNvCxnSpPr>
            <a:stCxn id="38" idx="3"/>
          </p:cNvCxnSpPr>
          <p:nvPr/>
        </p:nvCxnSpPr>
        <p:spPr>
          <a:xfrm>
            <a:off x="3203362" y="3429000"/>
            <a:ext cx="789085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AF4A094-D031-4804-888C-E99187CD65E9}"/>
              </a:ext>
            </a:extLst>
          </p:cNvPr>
          <p:cNvCxnSpPr>
            <a:cxnSpLocks/>
          </p:cNvCxnSpPr>
          <p:nvPr/>
        </p:nvCxnSpPr>
        <p:spPr>
          <a:xfrm flipV="1">
            <a:off x="3203362" y="5680291"/>
            <a:ext cx="785822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FE35D21-7A07-4D1E-856F-B9D7071C8BBF}"/>
              </a:ext>
            </a:extLst>
          </p:cNvPr>
          <p:cNvCxnSpPr>
            <a:cxnSpLocks/>
            <a:stCxn id="46" idx="2"/>
            <a:endCxn id="59" idx="0"/>
          </p:cNvCxnSpPr>
          <p:nvPr/>
        </p:nvCxnSpPr>
        <p:spPr>
          <a:xfrm flipH="1">
            <a:off x="5097606" y="3548659"/>
            <a:ext cx="4323" cy="784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DE528D5-E910-4689-BBC6-E77650819AD0}"/>
              </a:ext>
            </a:extLst>
          </p:cNvPr>
          <p:cNvCxnSpPr>
            <a:cxnSpLocks/>
            <a:stCxn id="53" idx="1"/>
            <a:endCxn id="59" idx="2"/>
          </p:cNvCxnSpPr>
          <p:nvPr/>
        </p:nvCxnSpPr>
        <p:spPr>
          <a:xfrm flipV="1">
            <a:off x="5079462" y="4885808"/>
            <a:ext cx="18144" cy="756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EC2364B-64DF-42CF-9FCD-EDE806D08FBB}"/>
              </a:ext>
            </a:extLst>
          </p:cNvPr>
          <p:cNvCxnSpPr/>
          <p:nvPr/>
        </p:nvCxnSpPr>
        <p:spPr>
          <a:xfrm>
            <a:off x="4049486" y="3944419"/>
            <a:ext cx="0" cy="1095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A688204-960F-496E-AEF9-BA532E267472}"/>
              </a:ext>
            </a:extLst>
          </p:cNvPr>
          <p:cNvSpPr txBox="1"/>
          <p:nvPr/>
        </p:nvSpPr>
        <p:spPr>
          <a:xfrm>
            <a:off x="3132960" y="4299594"/>
            <a:ext cx="98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shared</a:t>
            </a:r>
          </a:p>
        </p:txBody>
      </p:sp>
      <p:pic>
        <p:nvPicPr>
          <p:cNvPr id="90" name="图片 11">
            <a:extLst>
              <a:ext uri="{FF2B5EF4-FFF2-40B4-BE49-F238E27FC236}">
                <a16:creationId xmlns:a16="http://schemas.microsoft.com/office/drawing/2014/main" id="{1111787F-2359-4211-A322-5A61EA1E3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381" y="5480233"/>
            <a:ext cx="1354200" cy="612324"/>
          </a:xfrm>
          <a:prstGeom prst="rect">
            <a:avLst/>
          </a:prstGeom>
        </p:spPr>
      </p:pic>
      <p:pic>
        <p:nvPicPr>
          <p:cNvPr id="102" name="图片 4">
            <a:extLst>
              <a:ext uri="{FF2B5EF4-FFF2-40B4-BE49-F238E27FC236}">
                <a16:creationId xmlns:a16="http://schemas.microsoft.com/office/drawing/2014/main" id="{8A046FAE-174D-4A3E-AA64-D847ECBF1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381" y="3103401"/>
            <a:ext cx="1365902" cy="750746"/>
          </a:xfrm>
          <a:prstGeom prst="rect">
            <a:avLst/>
          </a:prstGeom>
        </p:spPr>
      </p:pic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A2C97EEA-0FD3-4F07-B911-A236C5D21B41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rot="5400000">
            <a:off x="9826881" y="4203598"/>
            <a:ext cx="69890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194A078-B636-408C-B34F-C39CF5662046}"/>
              </a:ext>
            </a:extLst>
          </p:cNvPr>
          <p:cNvCxnSpPr>
            <a:cxnSpLocks/>
            <a:stCxn id="90" idx="0"/>
            <a:endCxn id="74" idx="2"/>
          </p:cNvCxnSpPr>
          <p:nvPr/>
        </p:nvCxnSpPr>
        <p:spPr>
          <a:xfrm rot="5400000" flipH="1" flipV="1">
            <a:off x="9928413" y="5232315"/>
            <a:ext cx="495837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04D53E-7C6F-4B7B-AB12-B6D24624DBB1}"/>
              </a:ext>
            </a:extLst>
          </p:cNvPr>
          <p:cNvCxnSpPr/>
          <p:nvPr/>
        </p:nvCxnSpPr>
        <p:spPr>
          <a:xfrm flipV="1">
            <a:off x="5900041" y="2971800"/>
            <a:ext cx="410284" cy="1361596"/>
          </a:xfrm>
          <a:prstGeom prst="line">
            <a:avLst/>
          </a:prstGeom>
          <a:ln w="190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934728-9313-485A-B42D-C6805A20BAA3}"/>
              </a:ext>
            </a:extLst>
          </p:cNvPr>
          <p:cNvCxnSpPr>
            <a:cxnSpLocks/>
          </p:cNvCxnSpPr>
          <p:nvPr/>
        </p:nvCxnSpPr>
        <p:spPr>
          <a:xfrm>
            <a:off x="5930653" y="4884404"/>
            <a:ext cx="381506" cy="1424505"/>
          </a:xfrm>
          <a:prstGeom prst="line">
            <a:avLst/>
          </a:prstGeom>
          <a:ln w="190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be 60">
            <a:extLst>
              <a:ext uri="{FF2B5EF4-FFF2-40B4-BE49-F238E27FC236}">
                <a16:creationId xmlns:a16="http://schemas.microsoft.com/office/drawing/2014/main" id="{B1E1E900-59F2-42E1-92CC-D924DE1AF1F8}"/>
              </a:ext>
            </a:extLst>
          </p:cNvPr>
          <p:cNvSpPr/>
          <p:nvPr/>
        </p:nvSpPr>
        <p:spPr>
          <a:xfrm flipH="1">
            <a:off x="6682814" y="3803397"/>
            <a:ext cx="228600" cy="457200"/>
          </a:xfrm>
          <a:prstGeom prst="cube">
            <a:avLst>
              <a:gd name="adj" fmla="val 52941"/>
            </a:avLst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DB5A2B46-7C75-4A6F-98AE-AABE5DC25E7C}"/>
              </a:ext>
            </a:extLst>
          </p:cNvPr>
          <p:cNvSpPr/>
          <p:nvPr/>
        </p:nvSpPr>
        <p:spPr>
          <a:xfrm flipH="1">
            <a:off x="6682814" y="5076955"/>
            <a:ext cx="228600" cy="457200"/>
          </a:xfrm>
          <a:prstGeom prst="cube">
            <a:avLst>
              <a:gd name="adj" fmla="val 52941"/>
            </a:avLst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AFBC9EA-A4B8-4319-9EFA-EF101FA7D999}"/>
              </a:ext>
            </a:extLst>
          </p:cNvPr>
          <p:cNvSpPr/>
          <p:nvPr/>
        </p:nvSpPr>
        <p:spPr>
          <a:xfrm flipH="1">
            <a:off x="7698928" y="4233784"/>
            <a:ext cx="457200" cy="914400"/>
          </a:xfrm>
          <a:prstGeom prst="cube">
            <a:avLst>
              <a:gd name="adj" fmla="val 8319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CBB4E871-9C48-4EBB-AE1C-43A6B7B5FDE4}"/>
              </a:ext>
            </a:extLst>
          </p:cNvPr>
          <p:cNvSpPr/>
          <p:nvPr/>
        </p:nvSpPr>
        <p:spPr>
          <a:xfrm flipH="1">
            <a:off x="7478913" y="4256732"/>
            <a:ext cx="457200" cy="914400"/>
          </a:xfrm>
          <a:prstGeom prst="cube">
            <a:avLst>
              <a:gd name="adj" fmla="val 8319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E74491E2-165B-406B-A092-03BC9DEAAA72}"/>
              </a:ext>
            </a:extLst>
          </p:cNvPr>
          <p:cNvSpPr/>
          <p:nvPr/>
        </p:nvSpPr>
        <p:spPr>
          <a:xfrm flipH="1">
            <a:off x="7251724" y="4256732"/>
            <a:ext cx="457200" cy="914400"/>
          </a:xfrm>
          <a:prstGeom prst="cube">
            <a:avLst>
              <a:gd name="adj" fmla="val 8319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87F829B-15FA-43DE-87DA-76426F818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45622"/>
              </p:ext>
            </p:extLst>
          </p:nvPr>
        </p:nvGraphicFramePr>
        <p:xfrm>
          <a:off x="8794957" y="3652598"/>
          <a:ext cx="365418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5418">
                  <a:extLst>
                    <a:ext uri="{9D8B030D-6E8A-4147-A177-3AD203B41FA5}">
                      <a16:colId xmlns:a16="http://schemas.microsoft.com/office/drawing/2014/main" val="3962699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28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12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05201"/>
                  </a:ext>
                </a:extLst>
              </a:tr>
            </a:tbl>
          </a:graphicData>
        </a:graphic>
      </p:graphicFrame>
      <p:graphicFrame>
        <p:nvGraphicFramePr>
          <p:cNvPr id="73" name="Table 12">
            <a:extLst>
              <a:ext uri="{FF2B5EF4-FFF2-40B4-BE49-F238E27FC236}">
                <a16:creationId xmlns:a16="http://schemas.microsoft.com/office/drawing/2014/main" id="{55B015E2-5605-4015-9C8D-4DF70D9B7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87740"/>
              </p:ext>
            </p:extLst>
          </p:nvPr>
        </p:nvGraphicFramePr>
        <p:xfrm>
          <a:off x="8794957" y="4770681"/>
          <a:ext cx="365418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5418">
                  <a:extLst>
                    <a:ext uri="{9D8B030D-6E8A-4147-A177-3AD203B41FA5}">
                      <a16:colId xmlns:a16="http://schemas.microsoft.com/office/drawing/2014/main" val="3962699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28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12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05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5BB4BC-28B1-45FD-AD48-C71A7A9D97AE}"/>
                  </a:ext>
                </a:extLst>
              </p:cNvPr>
              <p:cNvSpPr/>
              <p:nvPr/>
            </p:nvSpPr>
            <p:spPr>
              <a:xfrm>
                <a:off x="9661406" y="4553049"/>
                <a:ext cx="1029850" cy="43134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5BB4BC-28B1-45FD-AD48-C71A7A9D9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406" y="4553049"/>
                <a:ext cx="1029850" cy="4313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44D67C1-0352-4D00-8428-E0818FE37853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9160375" y="4768723"/>
            <a:ext cx="501031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80AB229-6B32-4E6A-AC35-1492B45DAFFB}"/>
              </a:ext>
            </a:extLst>
          </p:cNvPr>
          <p:cNvCxnSpPr>
            <a:cxnSpLocks/>
          </p:cNvCxnSpPr>
          <p:nvPr/>
        </p:nvCxnSpPr>
        <p:spPr>
          <a:xfrm>
            <a:off x="8229326" y="4776144"/>
            <a:ext cx="501031" cy="0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425FA4-B9B3-4E04-8E0A-D9C0F4C983E8}"/>
              </a:ext>
            </a:extLst>
          </p:cNvPr>
          <p:cNvCxnSpPr/>
          <p:nvPr/>
        </p:nvCxnSpPr>
        <p:spPr>
          <a:xfrm>
            <a:off x="6911414" y="4110958"/>
            <a:ext cx="265473" cy="22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D3AA24-2B38-413B-9833-28DA952CF9A0}"/>
              </a:ext>
            </a:extLst>
          </p:cNvPr>
          <p:cNvCxnSpPr/>
          <p:nvPr/>
        </p:nvCxnSpPr>
        <p:spPr>
          <a:xfrm flipV="1">
            <a:off x="6911414" y="4984396"/>
            <a:ext cx="340310" cy="32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A2B453-1DED-4C92-9046-EF8077386B35}"/>
              </a:ext>
            </a:extLst>
          </p:cNvPr>
          <p:cNvSpPr txBox="1"/>
          <p:nvPr/>
        </p:nvSpPr>
        <p:spPr>
          <a:xfrm>
            <a:off x="10923493" y="3178601"/>
            <a:ext cx="106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Source </a:t>
            </a:r>
            <a:r>
              <a:rPr lang="en-US" sz="1400" b="1" dirty="0" smtClean="0"/>
              <a:t>prediction</a:t>
            </a:r>
            <a:endParaRPr lang="en-US" sz="1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F6DE21E-9EC0-4EB4-8538-1D7DC2742960}"/>
              </a:ext>
            </a:extLst>
          </p:cNvPr>
          <p:cNvSpPr txBox="1"/>
          <p:nvPr/>
        </p:nvSpPr>
        <p:spPr>
          <a:xfrm>
            <a:off x="10923494" y="5405971"/>
            <a:ext cx="115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Target  </a:t>
            </a:r>
            <a:r>
              <a:rPr lang="en-US" sz="1400" b="1" dirty="0" smtClean="0"/>
              <a:t>prediction</a:t>
            </a:r>
            <a:endParaRPr 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6C6CC-8810-46CE-8EC9-F6E070987970}"/>
              </a:ext>
            </a:extLst>
          </p:cNvPr>
          <p:cNvSpPr txBox="1"/>
          <p:nvPr/>
        </p:nvSpPr>
        <p:spPr>
          <a:xfrm>
            <a:off x="7337473" y="5592321"/>
            <a:ext cx="152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Class-aware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ED980B-3BEB-4C89-9DCC-A0718B1E0DDD}"/>
                  </a:ext>
                </a:extLst>
              </p:cNvPr>
              <p:cNvSpPr txBox="1"/>
              <p:nvPr/>
            </p:nvSpPr>
            <p:spPr>
              <a:xfrm>
                <a:off x="9106323" y="4043940"/>
                <a:ext cx="468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ED980B-3BEB-4C89-9DCC-A0718B1E0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323" y="4043940"/>
                <a:ext cx="4685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84F614-66D4-496F-A5FD-FFF6264439DB}"/>
                  </a:ext>
                </a:extLst>
              </p:cNvPr>
              <p:cNvSpPr txBox="1"/>
              <p:nvPr/>
            </p:nvSpPr>
            <p:spPr>
              <a:xfrm>
                <a:off x="9114908" y="5100817"/>
                <a:ext cx="468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84F614-66D4-496F-A5FD-FFF626443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908" y="5100817"/>
                <a:ext cx="4685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30D43E9F-5581-4BF4-8FCC-37F4F71B1B8C}"/>
              </a:ext>
            </a:extLst>
          </p:cNvPr>
          <p:cNvSpPr txBox="1"/>
          <p:nvPr/>
        </p:nvSpPr>
        <p:spPr>
          <a:xfrm>
            <a:off x="6438023" y="3302985"/>
            <a:ext cx="860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 maps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69463" y="3129755"/>
            <a:ext cx="97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Source image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674209" y="5353071"/>
            <a:ext cx="97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Target image</a:t>
            </a:r>
            <a:endParaRPr lang="zh-CN" altLang="en-US" dirty="0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93" y="3104355"/>
            <a:ext cx="1354290" cy="7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97FB11-4A18-4F1E-81E3-C0CAEB11690B}"/>
              </a:ext>
            </a:extLst>
          </p:cNvPr>
          <p:cNvSpPr/>
          <p:nvPr/>
        </p:nvSpPr>
        <p:spPr>
          <a:xfrm>
            <a:off x="6037659" y="2364581"/>
            <a:ext cx="5369828" cy="3947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AEDE-74B2-41A2-BABF-6C87704B2931}"/>
              </a:ext>
            </a:extLst>
          </p:cNvPr>
          <p:cNvSpPr/>
          <p:nvPr/>
        </p:nvSpPr>
        <p:spPr>
          <a:xfrm>
            <a:off x="721519" y="2364581"/>
            <a:ext cx="5369828" cy="39473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 segmentation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53" y="2700690"/>
            <a:ext cx="5253147" cy="2887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0690"/>
            <a:ext cx="5253148" cy="288731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CD1A2B0-E419-4BFF-87F7-CEA6AEE2B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Pixel-level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2F6DF-67D9-4EF8-8CAF-E04A907985A8}"/>
              </a:ext>
            </a:extLst>
          </p:cNvPr>
          <p:cNvSpPr txBox="1"/>
          <p:nvPr/>
        </p:nvSpPr>
        <p:spPr>
          <a:xfrm>
            <a:off x="2426438" y="5829300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B918D-65DD-4AC7-B26F-1CC9923FBD06}"/>
              </a:ext>
            </a:extLst>
          </p:cNvPr>
          <p:cNvSpPr txBox="1"/>
          <p:nvPr/>
        </p:nvSpPr>
        <p:spPr>
          <a:xfrm>
            <a:off x="7679586" y="5829300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Label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77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1066"/>
          </a:xfrm>
        </p:spPr>
        <p:txBody>
          <a:bodyPr>
            <a:normAutofit/>
          </a:bodyPr>
          <a:lstStyle/>
          <a:p>
            <a:r>
              <a:rPr lang="en-US" altLang="zh-CN" dirty="0"/>
              <a:t>Goal: Class-specific feature alignment by adversarial training</a:t>
            </a:r>
          </a:p>
          <a:p>
            <a:r>
              <a:rPr lang="en-US" altLang="zh-CN" dirty="0"/>
              <a:t>Utilizing </a:t>
            </a:r>
            <a:r>
              <a:rPr lang="en-US" altLang="zh-CN" dirty="0" smtClean="0"/>
              <a:t>soft pseudo </a:t>
            </a:r>
            <a:r>
              <a:rPr lang="en-US" altLang="zh-CN" dirty="0"/>
              <a:t>labels </a:t>
            </a:r>
            <a:r>
              <a:rPr lang="en-US" altLang="zh-CN" dirty="0" smtClean="0"/>
              <a:t>to </a:t>
            </a:r>
            <a:r>
              <a:rPr lang="en-US" altLang="zh-CN" dirty="0"/>
              <a:t>guide class-specific </a:t>
            </a:r>
            <a:r>
              <a:rPr lang="en-US" altLang="zh-CN" dirty="0" smtClean="0"/>
              <a:t>alignment</a:t>
            </a:r>
          </a:p>
          <a:p>
            <a:r>
              <a:rPr lang="en-US" altLang="zh-CN" dirty="0" smtClean="0"/>
              <a:t>Suppressing over-confident predictions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05018" y="3896158"/>
            <a:ext cx="578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target_soft_label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target_soft_label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&gt;0.9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0.9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result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247494"/>
              </p:ext>
            </p:extLst>
          </p:nvPr>
        </p:nvGraphicFramePr>
        <p:xfrm>
          <a:off x="214917" y="2749759"/>
          <a:ext cx="11762165" cy="4108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658">
                  <a:extLst>
                    <a:ext uri="{9D8B030D-6E8A-4147-A177-3AD203B41FA5}">
                      <a16:colId xmlns:a16="http://schemas.microsoft.com/office/drawing/2014/main" val="207511333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2375309763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3656189747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3703920188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15400911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352294809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899963036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4286941582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1369803386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1737070009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4206911368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1745594821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574382033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1532477587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4110421599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262690351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2762982408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1161734830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458944502"/>
                    </a:ext>
                  </a:extLst>
                </a:gridCol>
                <a:gridCol w="490115">
                  <a:extLst>
                    <a:ext uri="{9D8B030D-6E8A-4147-A177-3AD203B41FA5}">
                      <a16:colId xmlns:a16="http://schemas.microsoft.com/office/drawing/2014/main" val="1940295987"/>
                    </a:ext>
                  </a:extLst>
                </a:gridCol>
                <a:gridCol w="861322">
                  <a:extLst>
                    <a:ext uri="{9D8B030D-6E8A-4147-A177-3AD203B41FA5}">
                      <a16:colId xmlns:a16="http://schemas.microsoft.com/office/drawing/2014/main" val="2790018294"/>
                    </a:ext>
                  </a:extLst>
                </a:gridCol>
              </a:tblGrid>
              <a:tr h="127305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Road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sidewalk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Building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Wall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Fence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Pole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Light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Sign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vegetation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Terrain 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Sky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Person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Rider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Car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truck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Bus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Motor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Bike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mIOU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67109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Source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35.4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13.2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72.1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16.7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11.6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20.7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22.5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13.1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76.0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7.6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66.1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41.1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19.0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69.8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15.2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16.3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16.2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4.7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28.3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03978"/>
                  </a:ext>
                </a:extLst>
              </a:tr>
              <a:tr h="39865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AdaptSegnet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87.3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29.8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78.6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21.1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18.2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22.5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21.5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11.0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79.7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29.6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71.3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46.8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6.5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80.1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23.0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26.9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10.6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0.3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110439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 w/o sup</a:t>
                      </a:r>
                    </a:p>
                    <a:p>
                      <a:r>
                        <a:rPr lang="en-US" altLang="zh-CN" dirty="0" smtClean="0"/>
                        <a:t>(hard label)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88.8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29.0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78.7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31.9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22.1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26.4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25.8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17.2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79.5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27.7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69.4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49.4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24.5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81.2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24.9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18.2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2.5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17.9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11.3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611727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 w/o sup</a:t>
                      </a:r>
                    </a:p>
                    <a:p>
                      <a:r>
                        <a:rPr lang="en-US" altLang="zh-CN" dirty="0" smtClean="0"/>
                        <a:t>(soft label)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88.4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32.1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79.1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28.0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19.7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26.4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25.7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16.3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79.1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25.4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69.6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48.6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26.3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80.2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26.9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29.2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0.2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21.9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11.1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15596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Ours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(soft label)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89.3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38.9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79.0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30.9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22.2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27.1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26.5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16.7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80.4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31.5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69.5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49.3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26.0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80.6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23.8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25.4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1.1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20.1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11.3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39.5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968595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>
          <a:xfrm>
            <a:off x="838200" y="1690688"/>
            <a:ext cx="10515600" cy="110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Task: GTA5-&gt;Cityscapes</a:t>
            </a:r>
          </a:p>
          <a:p>
            <a:r>
              <a:rPr lang="en-US" altLang="zh-CN" dirty="0" smtClean="0"/>
              <a:t>Backbone: VGG16-DeeplabV2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33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[1] Y. Zou, Z. Yu, B. V. Kumar, and J. Wang. Unsupervised domain adaptation for semantic segmentation via </a:t>
            </a:r>
            <a:r>
              <a:rPr lang="en-US" altLang="zh-CN" dirty="0" smtClean="0"/>
              <a:t>class balanced </a:t>
            </a:r>
            <a:r>
              <a:rPr lang="en-US" altLang="zh-CN" dirty="0"/>
              <a:t>self-training. In Proceedings of the European Conference on Computer Vision (ECCV), pages 289–305, 2018. 3, 4, </a:t>
            </a:r>
            <a:r>
              <a:rPr lang="en-US" altLang="zh-CN" dirty="0" smtClean="0"/>
              <a:t>8</a:t>
            </a:r>
          </a:p>
          <a:p>
            <a:r>
              <a:rPr lang="en-US" altLang="zh-CN" dirty="0" smtClean="0"/>
              <a:t>[2] </a:t>
            </a:r>
            <a:r>
              <a:rPr lang="en-US" altLang="zh-CN" dirty="0"/>
              <a:t>J. Hoffman, E. </a:t>
            </a:r>
            <a:r>
              <a:rPr lang="en-US" altLang="zh-CN" dirty="0" err="1"/>
              <a:t>Tzeng</a:t>
            </a:r>
            <a:r>
              <a:rPr lang="en-US" altLang="zh-CN" dirty="0"/>
              <a:t>, T. Park, J.-Y. Zhu, P. Isola, K. </a:t>
            </a:r>
            <a:r>
              <a:rPr lang="en-US" altLang="zh-CN" dirty="0" err="1"/>
              <a:t>Saenko</a:t>
            </a:r>
            <a:r>
              <a:rPr lang="en-US" altLang="zh-CN" dirty="0"/>
              <a:t>, A. A. </a:t>
            </a:r>
            <a:r>
              <a:rPr lang="en-US" altLang="zh-CN" dirty="0" err="1"/>
              <a:t>Efros</a:t>
            </a:r>
            <a:r>
              <a:rPr lang="en-US" altLang="zh-CN" dirty="0"/>
              <a:t>, and T. Darrell. </a:t>
            </a:r>
            <a:r>
              <a:rPr lang="en-US" altLang="zh-CN" dirty="0" err="1"/>
              <a:t>Cycada</a:t>
            </a:r>
            <a:r>
              <a:rPr lang="en-US" altLang="zh-CN" dirty="0"/>
              <a:t>: Cycle-consistent adversarial domain adaptation.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arXiv:1711.03213, 2017. 1, 2, 3, </a:t>
            </a:r>
            <a:r>
              <a:rPr lang="en-US" altLang="zh-CN" dirty="0" smtClean="0"/>
              <a:t>8</a:t>
            </a:r>
          </a:p>
          <a:p>
            <a:r>
              <a:rPr lang="en-US" altLang="zh-CN" dirty="0" smtClean="0"/>
              <a:t>[3] </a:t>
            </a:r>
            <a:r>
              <a:rPr lang="en-US" altLang="zh-CN" dirty="0"/>
              <a:t>Y. Luo, L. Zheng, T. Guan, J. Yu, and Y. Yang. Taking a closer look at domain shift: Category-level adversaries for semantics consistent domain adaptation.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arXiv:1809.09478, 2018. </a:t>
            </a:r>
            <a:r>
              <a:rPr lang="en-US" altLang="zh-CN" dirty="0" smtClean="0"/>
              <a:t>8</a:t>
            </a:r>
          </a:p>
          <a:p>
            <a:r>
              <a:rPr lang="en-US" altLang="zh-CN" dirty="0" smtClean="0"/>
              <a:t>[4] </a:t>
            </a:r>
            <a:r>
              <a:rPr lang="en-US" altLang="zh-CN" dirty="0"/>
              <a:t>Y.-H. Tsai, W.-C. Hung, S. </a:t>
            </a:r>
            <a:r>
              <a:rPr lang="en-US" altLang="zh-CN" dirty="0" err="1"/>
              <a:t>Schulter</a:t>
            </a:r>
            <a:r>
              <a:rPr lang="en-US" altLang="zh-CN" dirty="0"/>
              <a:t>, K. </a:t>
            </a:r>
            <a:r>
              <a:rPr lang="en-US" altLang="zh-CN" dirty="0" err="1"/>
              <a:t>Sohn</a:t>
            </a:r>
            <a:r>
              <a:rPr lang="en-US" altLang="zh-CN" dirty="0"/>
              <a:t>, M.-H. Yang, and M. </a:t>
            </a:r>
            <a:r>
              <a:rPr lang="en-US" altLang="zh-CN" dirty="0" err="1"/>
              <a:t>Chandraker</a:t>
            </a:r>
            <a:r>
              <a:rPr lang="en-US" altLang="zh-CN" dirty="0"/>
              <a:t>. Learning to adapt structured output space for semantic segmentation.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arXiv:1802.10349, 2018. 2, </a:t>
            </a:r>
            <a:r>
              <a:rPr lang="en-US" altLang="zh-CN" dirty="0" smtClean="0"/>
              <a:t>8</a:t>
            </a:r>
          </a:p>
          <a:p>
            <a:r>
              <a:rPr lang="en-US" altLang="zh-CN" dirty="0" smtClean="0"/>
              <a:t>[5</a:t>
            </a:r>
            <a:r>
              <a:rPr lang="en-US" altLang="zh-CN" dirty="0"/>
              <a:t>] Y. Luo, </a:t>
            </a:r>
            <a:r>
              <a:rPr lang="en-US" altLang="zh-CN" dirty="0" smtClean="0"/>
              <a:t>P. </a:t>
            </a:r>
            <a:r>
              <a:rPr lang="en-US" altLang="zh-CN" dirty="0"/>
              <a:t>Liu, </a:t>
            </a:r>
            <a:r>
              <a:rPr lang="en-US" altLang="zh-CN" dirty="0" smtClean="0"/>
              <a:t>T. </a:t>
            </a:r>
            <a:r>
              <a:rPr lang="en-US" altLang="zh-CN" dirty="0"/>
              <a:t>Guan, </a:t>
            </a:r>
            <a:r>
              <a:rPr lang="en-US" altLang="zh-CN" dirty="0" smtClean="0"/>
              <a:t>J. </a:t>
            </a:r>
            <a:r>
              <a:rPr lang="en-US" altLang="zh-CN" dirty="0"/>
              <a:t>Yu, </a:t>
            </a:r>
            <a:r>
              <a:rPr lang="en-US" altLang="zh-CN" dirty="0" smtClean="0"/>
              <a:t>and </a:t>
            </a:r>
            <a:r>
              <a:rPr lang="en-US" altLang="zh-CN" dirty="0"/>
              <a:t>Y. Yang. Significance-aware Information Bottleneck for Domain Adaptive Semantic Segmentation.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arXiv:1904.00876, </a:t>
            </a:r>
            <a:r>
              <a:rPr lang="en-US" altLang="zh-CN" dirty="0" smtClean="0"/>
              <a:t>2019. 4</a:t>
            </a:r>
            <a:endParaRPr lang="en-US" altLang="zh-CN" dirty="0"/>
          </a:p>
          <a:p>
            <a:r>
              <a:rPr lang="en-US" altLang="zh-CN" dirty="0" smtClean="0"/>
              <a:t>[6] </a:t>
            </a:r>
            <a:r>
              <a:rPr lang="en-US" altLang="zh-CN" dirty="0"/>
              <a:t>Chen-Yu Lee, </a:t>
            </a:r>
            <a:r>
              <a:rPr lang="en-US" altLang="zh-CN" dirty="0" err="1"/>
              <a:t>Tanmay</a:t>
            </a:r>
            <a:r>
              <a:rPr lang="en-US" altLang="zh-CN" dirty="0"/>
              <a:t> </a:t>
            </a:r>
            <a:r>
              <a:rPr lang="en-US" altLang="zh-CN" dirty="0" err="1"/>
              <a:t>Batra</a:t>
            </a:r>
            <a:r>
              <a:rPr lang="en-US" altLang="zh-CN" dirty="0"/>
              <a:t>, Mohammad </a:t>
            </a:r>
            <a:r>
              <a:rPr lang="en-US" altLang="zh-CN" dirty="0" err="1"/>
              <a:t>Haris</a:t>
            </a:r>
            <a:r>
              <a:rPr lang="en-US" altLang="zh-CN" dirty="0"/>
              <a:t> </a:t>
            </a:r>
            <a:r>
              <a:rPr lang="en-US" altLang="zh-CN" dirty="0" err="1"/>
              <a:t>Baig</a:t>
            </a:r>
            <a:r>
              <a:rPr lang="en-US" altLang="zh-CN" dirty="0"/>
              <a:t>, and Daniel Ulbricht. Sliced </a:t>
            </a:r>
            <a:r>
              <a:rPr lang="en-US" altLang="zh-CN" dirty="0" err="1"/>
              <a:t>wasserstein</a:t>
            </a:r>
            <a:r>
              <a:rPr lang="en-US" altLang="zh-CN" dirty="0"/>
              <a:t> discrepancy for unsupervised domain adaptation. In CVPR, 2019. 2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1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97FB11-4A18-4F1E-81E3-C0CAEB11690B}"/>
              </a:ext>
            </a:extLst>
          </p:cNvPr>
          <p:cNvSpPr/>
          <p:nvPr/>
        </p:nvSpPr>
        <p:spPr>
          <a:xfrm>
            <a:off x="6037659" y="2364581"/>
            <a:ext cx="5369828" cy="3947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AEDE-74B2-41A2-BABF-6C87704B2931}"/>
              </a:ext>
            </a:extLst>
          </p:cNvPr>
          <p:cNvSpPr/>
          <p:nvPr/>
        </p:nvSpPr>
        <p:spPr>
          <a:xfrm>
            <a:off x="721519" y="2364581"/>
            <a:ext cx="5369828" cy="39473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 segmentation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53" y="2700690"/>
            <a:ext cx="5253147" cy="2887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0690"/>
            <a:ext cx="5253148" cy="288731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CD1A2B0-E419-4BFF-87F7-CEA6AEE2B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Pixel-level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2F6DF-67D9-4EF8-8CAF-E04A907985A8}"/>
              </a:ext>
            </a:extLst>
          </p:cNvPr>
          <p:cNvSpPr txBox="1"/>
          <p:nvPr/>
        </p:nvSpPr>
        <p:spPr>
          <a:xfrm>
            <a:off x="2426438" y="5829300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B918D-65DD-4AC7-B26F-1CC9923FBD06}"/>
              </a:ext>
            </a:extLst>
          </p:cNvPr>
          <p:cNvSpPr txBox="1"/>
          <p:nvPr/>
        </p:nvSpPr>
        <p:spPr>
          <a:xfrm>
            <a:off x="7679586" y="5829300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52" y="2703247"/>
            <a:ext cx="5248495" cy="28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2B9654-A27F-417E-8ABF-594884DCE68A}"/>
              </a:ext>
            </a:extLst>
          </p:cNvPr>
          <p:cNvSpPr/>
          <p:nvPr/>
        </p:nvSpPr>
        <p:spPr>
          <a:xfrm>
            <a:off x="6091347" y="1921669"/>
            <a:ext cx="5369828" cy="43005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567EA-C053-417F-9724-3CFD20559EE9}"/>
              </a:ext>
            </a:extLst>
          </p:cNvPr>
          <p:cNvSpPr/>
          <p:nvPr/>
        </p:nvSpPr>
        <p:spPr>
          <a:xfrm>
            <a:off x="721519" y="1921669"/>
            <a:ext cx="5369828" cy="43005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Domain adaptive semantic segmentation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53" y="2700690"/>
            <a:ext cx="5253147" cy="2887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0690"/>
            <a:ext cx="5253148" cy="2887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52" y="2703247"/>
            <a:ext cx="5248495" cy="28847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52069" y="2126514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Source domain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921897" y="2128603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Source domain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091346" y="1921669"/>
            <a:ext cx="0" cy="43005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">
            <a:extLst>
              <a:ext uri="{FF2B5EF4-FFF2-40B4-BE49-F238E27FC236}">
                <a16:creationId xmlns:a16="http://schemas.microsoft.com/office/drawing/2014/main" id="{6682F6DF-67D9-4EF8-8CAF-E04A907985A8}"/>
              </a:ext>
            </a:extLst>
          </p:cNvPr>
          <p:cNvSpPr txBox="1"/>
          <p:nvPr/>
        </p:nvSpPr>
        <p:spPr>
          <a:xfrm>
            <a:off x="2426438" y="574617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322B918D-65DD-4AC7-B26F-1CC9923FBD06}"/>
              </a:ext>
            </a:extLst>
          </p:cNvPr>
          <p:cNvSpPr txBox="1"/>
          <p:nvPr/>
        </p:nvSpPr>
        <p:spPr>
          <a:xfrm>
            <a:off x="7679586" y="574617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4253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B2B9654-A27F-417E-8ABF-594884DCE68A}"/>
              </a:ext>
            </a:extLst>
          </p:cNvPr>
          <p:cNvSpPr/>
          <p:nvPr/>
        </p:nvSpPr>
        <p:spPr>
          <a:xfrm>
            <a:off x="6091347" y="1921669"/>
            <a:ext cx="5369828" cy="43005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4B8C5-0C3C-45E9-86DE-A7E621A8FD99}"/>
              </a:ext>
            </a:extLst>
          </p:cNvPr>
          <p:cNvSpPr/>
          <p:nvPr/>
        </p:nvSpPr>
        <p:spPr>
          <a:xfrm>
            <a:off x="721519" y="1921669"/>
            <a:ext cx="5369828" cy="43005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Domain adaptive semantic segmentation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0690"/>
            <a:ext cx="5257800" cy="26289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0690"/>
            <a:ext cx="5257800" cy="262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2069" y="2126514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Target domain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921897" y="2128603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Target domain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6091346" y="1921669"/>
            <a:ext cx="0" cy="43005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">
            <a:extLst>
              <a:ext uri="{FF2B5EF4-FFF2-40B4-BE49-F238E27FC236}">
                <a16:creationId xmlns:a16="http://schemas.microsoft.com/office/drawing/2014/main" id="{6682F6DF-67D9-4EF8-8CAF-E04A907985A8}"/>
              </a:ext>
            </a:extLst>
          </p:cNvPr>
          <p:cNvSpPr txBox="1"/>
          <p:nvPr/>
        </p:nvSpPr>
        <p:spPr>
          <a:xfrm>
            <a:off x="2426438" y="574617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22B918D-65DD-4AC7-B26F-1CC9923FBD06}"/>
              </a:ext>
            </a:extLst>
          </p:cNvPr>
          <p:cNvSpPr txBox="1"/>
          <p:nvPr/>
        </p:nvSpPr>
        <p:spPr>
          <a:xfrm>
            <a:off x="7679586" y="574617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374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Domain adaptive semantic segmentation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A </a:t>
                </a:r>
                <a:r>
                  <a:rPr lang="en-US" altLang="zh-CN" dirty="0" smtClean="0"/>
                  <a:t>domain </a:t>
                </a:r>
                <a:r>
                  <a:rPr lang="en-US" altLang="zh-CN" dirty="0"/>
                  <a:t>adaptation algorithm is provided </a:t>
                </a:r>
                <a:r>
                  <a:rPr lang="en-US" altLang="zh-CN" dirty="0" smtClean="0"/>
                  <a:t>with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The goal is to build a model with a low 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target 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risk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217820" y="2387600"/>
            <a:ext cx="6228080" cy="2997200"/>
            <a:chOff x="1666240" y="2336800"/>
            <a:chExt cx="6228080" cy="2997200"/>
          </a:xfrm>
        </p:grpSpPr>
        <p:grpSp>
          <p:nvGrpSpPr>
            <p:cNvPr id="6" name="组合 5"/>
            <p:cNvGrpSpPr/>
            <p:nvPr/>
          </p:nvGrpSpPr>
          <p:grpSpPr>
            <a:xfrm>
              <a:off x="2045855" y="2848364"/>
              <a:ext cx="2262909" cy="2305860"/>
              <a:chOff x="838198" y="2700690"/>
              <a:chExt cx="3271984" cy="359678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1" y="2700690"/>
                <a:ext cx="3271981" cy="1798393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198" y="4499083"/>
                <a:ext cx="3271983" cy="1798394"/>
              </a:xfrm>
              <a:prstGeom prst="rect">
                <a:avLst/>
              </a:prstGeom>
            </p:spPr>
          </p:pic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316" y="2848364"/>
              <a:ext cx="2305859" cy="115293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888836" y="2409190"/>
              <a:ext cx="2576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Labeled source samples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92145" y="2409190"/>
              <a:ext cx="274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Unlabeled target samples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666240" y="2336800"/>
              <a:ext cx="6228080" cy="299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18" y="3380148"/>
            <a:ext cx="2484582" cy="1242291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7515631" y="3631838"/>
            <a:ext cx="1283855" cy="738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687655" y="3784658"/>
            <a:ext cx="93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expect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Conventional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Explicit domain gap reduction</a:t>
            </a:r>
          </a:p>
          <a:p>
            <a:r>
              <a:rPr lang="en-US" altLang="zh-CN" dirty="0"/>
              <a:t>Implicit domain gap reduction</a:t>
            </a:r>
          </a:p>
        </p:txBody>
      </p:sp>
    </p:spTree>
    <p:extLst>
      <p:ext uri="{BB962C8B-B14F-4D97-AF65-F5344CB8AC3E}">
        <p14:creationId xmlns:p14="http://schemas.microsoft.com/office/powerpoint/2010/main" val="356958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Explicit domain gap reduction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Directly minimizing domain distribution discrepancy estimation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026" name="Picture 2" descr="https://img-blog.csdn.net/20170905224049037?watermark/2/text/aHR0cDovL2Jsb2cuY3Nkbi5uZXQvTWF0YUZlbGE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186" y="2432274"/>
            <a:ext cx="6115627" cy="361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229943" y="5983790"/>
                <a:ext cx="373211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43" y="5983790"/>
                <a:ext cx="3732112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7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domain gap reduction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Aligning features from different domains by adversarial training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59" y="2664614"/>
            <a:ext cx="9050482" cy="30867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96873" y="6108700"/>
            <a:ext cx="290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 level + feature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0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845</Words>
  <Application>Microsoft Office PowerPoint</Application>
  <PresentationFormat>宽屏</PresentationFormat>
  <Paragraphs>272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Times New Roman</vt:lpstr>
      <vt:lpstr>Office 主题​​</vt:lpstr>
      <vt:lpstr>Recent advances in  domain adaptive  semantic segmentation</vt:lpstr>
      <vt:lpstr>Semantic segmentation</vt:lpstr>
      <vt:lpstr>Semantic segmentation</vt:lpstr>
      <vt:lpstr>Domain adaptive semantic segmentation</vt:lpstr>
      <vt:lpstr>Domain adaptive semantic segmentation</vt:lpstr>
      <vt:lpstr>Domain adaptive semantic segmentation</vt:lpstr>
      <vt:lpstr>Conventional methods</vt:lpstr>
      <vt:lpstr>Explicit domain gap reduction</vt:lpstr>
      <vt:lpstr>Implicit domain gap reduction</vt:lpstr>
      <vt:lpstr>Implicit domain gap reduction</vt:lpstr>
      <vt:lpstr>Implicit domain gap reduction</vt:lpstr>
      <vt:lpstr>Our methods</vt:lpstr>
      <vt:lpstr>Our methods</vt:lpstr>
      <vt:lpstr>Our methods</vt:lpstr>
      <vt:lpstr>Our methods</vt:lpstr>
      <vt:lpstr>Our methods</vt:lpstr>
      <vt:lpstr>Our methods</vt:lpstr>
      <vt:lpstr>Our methods</vt:lpstr>
      <vt:lpstr>Our methods</vt:lpstr>
      <vt:lpstr>Our methods</vt:lpstr>
      <vt:lpstr>Current result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advances in  domain adaptive  semantic segmentation</dc:title>
  <dc:creator>洛 寡合</dc:creator>
  <cp:lastModifiedBy>洛 寡合</cp:lastModifiedBy>
  <cp:revision>65</cp:revision>
  <dcterms:created xsi:type="dcterms:W3CDTF">2019-09-16T03:09:18Z</dcterms:created>
  <dcterms:modified xsi:type="dcterms:W3CDTF">2019-10-10T07:28:55Z</dcterms:modified>
</cp:coreProperties>
</file>